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332" r:id="rId3"/>
    <p:sldId id="380" r:id="rId4"/>
    <p:sldId id="257" r:id="rId5"/>
    <p:sldId id="262" r:id="rId6"/>
    <p:sldId id="415" r:id="rId7"/>
    <p:sldId id="504" r:id="rId8"/>
    <p:sldId id="263" r:id="rId9"/>
    <p:sldId id="441" r:id="rId10"/>
    <p:sldId id="482" r:id="rId11"/>
    <p:sldId id="506" r:id="rId12"/>
    <p:sldId id="505" r:id="rId13"/>
    <p:sldId id="507" r:id="rId14"/>
    <p:sldId id="508" r:id="rId15"/>
    <p:sldId id="509" r:id="rId16"/>
    <p:sldId id="448" r:id="rId17"/>
    <p:sldId id="468" r:id="rId18"/>
    <p:sldId id="484" r:id="rId19"/>
    <p:sldId id="379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FAA"/>
    <a:srgbClr val="00547E"/>
    <a:srgbClr val="1A8EA7"/>
    <a:srgbClr val="1C8CA5"/>
    <a:srgbClr val="00A7A4"/>
    <a:srgbClr val="1D8EA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浅色样式 3 - 强调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269D01E-BC32-4049-B463-5C60D7B0CCD2}" styleName="主题样式 2 - 个性色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04"/>
    <p:restoredTop sz="92395"/>
  </p:normalViewPr>
  <p:slideViewPr>
    <p:cSldViewPr snapToGrid="0">
      <p:cViewPr>
        <p:scale>
          <a:sx n="105" d="100"/>
          <a:sy n="105" d="100"/>
        </p:scale>
        <p:origin x="1024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59D29-7F76-4E30-B029-D0C89C6DCC63}" type="datetimeFigureOut">
              <a:rPr lang="zh-CN" altLang="en-US" smtClean="0"/>
              <a:t>15/11/11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66DF42-B80A-45D9-953E-DFB058CB82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160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6985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10815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61142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70614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20161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88837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6904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93607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0491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28537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28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93480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6297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61407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34805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28091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23722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67100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2487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67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711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433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779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831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427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15/11/11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70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15/11/11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189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15/11/11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508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5181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790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3FAED-8144-46F4-A6BE-99787C2F7B2E}" type="datetimeFigureOut">
              <a:rPr lang="zh-CN" altLang="en-US" smtClean="0"/>
              <a:t>15/11/11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35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8062"/>
            <a:ext cx="7663543" cy="687606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5333" y="0"/>
            <a:ext cx="3266667" cy="477142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959101" y="1634919"/>
            <a:ext cx="7221219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⚡️闪电开发</a:t>
            </a:r>
          </a:p>
          <a:p>
            <a:pPr algn="ctr"/>
            <a:endParaRPr lang="zh-CN" altLang="en-US" sz="28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高级篇</a:t>
            </a:r>
          </a:p>
          <a:p>
            <a:pPr algn="ctr"/>
            <a:r>
              <a:rPr lang="en-US" altLang="zh-CN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搜索条和</a:t>
            </a:r>
            <a:r>
              <a:rPr lang="en-US" altLang="zh-CN" sz="3600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UISearchController</a:t>
            </a:r>
            <a:endParaRPr lang="zh-CN" altLang="en-US" sz="36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677149" y="1237620"/>
            <a:ext cx="4834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小波说雨燕</a:t>
            </a:r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63891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7801">
        <p15:prstTrans prst="pageCurlDouble"/>
      </p:transition>
    </mc:Choice>
    <mc:Fallback xmlns="">
      <p:transition spd="slow" advTm="7801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E180D4A7-C9FB-4DFB-919C-405C955672EB}">
      <p14:showEvtLst xmlns:p14="http://schemas.microsoft.com/office/powerpoint/2010/main">
        <p14:playEvt time="0" objId="10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-1" y="366547"/>
            <a:ext cx="3724835" cy="505877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40"/>
            <a:ext cx="2067001" cy="592384"/>
            <a:chOff x="201702" y="3223820"/>
            <a:chExt cx="2892555" cy="613406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20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更新搜索结果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1657834" y="1008018"/>
            <a:ext cx="10045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目前已经实现筛选逻辑，如何更新和显示搜索结果呢？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57834" y="1447835"/>
            <a:ext cx="100450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首先需要遵从</a:t>
            </a:r>
            <a:r>
              <a:rPr lang="en-US" altLang="zh-CN" b="1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UISearchResultsUpdating</a:t>
            </a:r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协议：</a:t>
            </a:r>
          </a:p>
          <a:p>
            <a:r>
              <a:rPr lang="en-US" altLang="zh-CN" sz="1400" dirty="0">
                <a:solidFill>
                  <a:srgbClr val="B40062"/>
                </a:solidFill>
                <a:latin typeface="Menlo-Regular" charset="0"/>
              </a:rPr>
              <a:t>class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RestaurantTableViewController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: </a:t>
            </a:r>
            <a:r>
              <a:rPr lang="en-US" altLang="zh-CN" sz="1400" dirty="0">
                <a:solidFill>
                  <a:srgbClr val="4D009E"/>
                </a:solidFill>
                <a:latin typeface="Menlo-Regular" charset="0"/>
              </a:rPr>
              <a:t>UITableViewController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,</a:t>
            </a:r>
            <a:r>
              <a:rPr lang="en-US" altLang="zh-CN" sz="1400" dirty="0">
                <a:solidFill>
                  <a:srgbClr val="4D009E"/>
                </a:solidFill>
                <a:latin typeface="Menlo-Regular" charset="0"/>
              </a:rPr>
              <a:t>NSFetchedResultsControllerDelegate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,</a:t>
            </a:r>
            <a:r>
              <a:rPr lang="en-US" altLang="zh-CN" sz="1600" b="1" dirty="0">
                <a:solidFill>
                  <a:srgbClr val="4D009E"/>
                </a:solidFill>
                <a:latin typeface="Menlo-Regular" charset="0"/>
              </a:rPr>
              <a:t>UISearchResultsUpdating</a:t>
            </a:r>
            <a:endParaRPr lang="zh-CN" altLang="en-US" sz="1600" b="1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657834" y="2463313"/>
            <a:ext cx="100450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此协议定义了一个方法：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dirty="0" err="1" smtClean="0">
                <a:solidFill>
                  <a:srgbClr val="000000"/>
                </a:solidFill>
                <a:latin typeface="Menlo-Regular" charset="0"/>
              </a:rPr>
              <a:t>updateSearchResultsForSearchController</a:t>
            </a:r>
            <a:endParaRPr lang="zh-CN" altLang="en-US" dirty="0" smtClean="0">
              <a:solidFill>
                <a:srgbClr val="000000"/>
              </a:solidFill>
              <a:latin typeface="Menlo-Regular" charset="0"/>
            </a:endParaRPr>
          </a:p>
          <a:p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当用户点搜索条，或者更改搜索文字，这个方法或被调用。</a:t>
            </a:r>
          </a:p>
          <a:p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通过实现这个方法，我们让搜索控制器显示搜索结果。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657834" y="3915123"/>
            <a:ext cx="1004509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rgbClr val="B40062"/>
                </a:solidFill>
                <a:latin typeface="Menlo-Regular" charset="0"/>
              </a:rPr>
              <a:t>func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updateSearchResultsForSearchController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searchController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: </a:t>
            </a:r>
            <a:r>
              <a:rPr lang="en-US" altLang="zh-CN" dirty="0" err="1">
                <a:solidFill>
                  <a:srgbClr val="4D009E"/>
                </a:solidFill>
                <a:latin typeface="Menlo-Regular" charset="0"/>
              </a:rPr>
              <a:t>UISearchController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) {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en-US" altLang="zh-CN" dirty="0">
                <a:solidFill>
                  <a:srgbClr val="B40062"/>
                </a:solidFill>
                <a:latin typeface="Menlo-Regular" charset="0"/>
              </a:rPr>
              <a:t>if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dirty="0">
                <a:solidFill>
                  <a:srgbClr val="B40062"/>
                </a:solidFill>
                <a:latin typeface="Menlo-Regular" charset="0"/>
              </a:rPr>
              <a:t>let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textToSearch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en-US" altLang="zh-CN" dirty="0" err="1">
                <a:solidFill>
                  <a:srgbClr val="448993"/>
                </a:solidFill>
                <a:latin typeface="Menlo-Regular" charset="0"/>
              </a:rPr>
              <a:t>sc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dirty="0" err="1">
                <a:solidFill>
                  <a:srgbClr val="5C2699"/>
                </a:solidFill>
                <a:latin typeface="Menlo-Regular" charset="0"/>
              </a:rPr>
              <a:t>searchBar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dirty="0" err="1">
                <a:solidFill>
                  <a:srgbClr val="5C2699"/>
                </a:solidFill>
                <a:latin typeface="Menlo-Regular" charset="0"/>
              </a:rPr>
              <a:t>text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{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           </a:t>
            </a:r>
            <a:r>
              <a:rPr lang="en-US" altLang="zh-CN" dirty="0" err="1">
                <a:solidFill>
                  <a:srgbClr val="203C3F"/>
                </a:solidFill>
                <a:latin typeface="Menlo-Regular" charset="0"/>
              </a:rPr>
              <a:t>searchFilter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textToSearch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)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           </a:t>
            </a:r>
            <a:r>
              <a:rPr lang="en-US" altLang="zh-CN" dirty="0" err="1">
                <a:solidFill>
                  <a:srgbClr val="5C2699"/>
                </a:solidFill>
                <a:latin typeface="Menlo-Regular" charset="0"/>
              </a:rPr>
              <a:t>tableView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dirty="0" err="1">
                <a:solidFill>
                  <a:srgbClr val="2E0D6E"/>
                </a:solidFill>
                <a:latin typeface="Menlo-Regular" charset="0"/>
              </a:rPr>
              <a:t>reloadData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()</a:t>
            </a:r>
          </a:p>
          <a:p>
            <a:r>
              <a:rPr lang="de-DE" altLang="zh-CN" dirty="0">
                <a:solidFill>
                  <a:srgbClr val="000000"/>
                </a:solidFill>
                <a:latin typeface="Menlo-Regular" charset="0"/>
              </a:rPr>
              <a:t>        }</a:t>
            </a:r>
          </a:p>
          <a:p>
            <a:r>
              <a:rPr lang="de-DE" altLang="zh-CN" dirty="0" smtClean="0">
                <a:solidFill>
                  <a:srgbClr val="000000"/>
                </a:solidFill>
                <a:latin typeface="Menlo-Regular" charset="0"/>
              </a:rPr>
              <a:t>}</a:t>
            </a:r>
            <a:endParaRPr lang="de-DE" altLang="zh-CN" dirty="0">
              <a:solidFill>
                <a:srgbClr val="000000"/>
              </a:solidFill>
              <a:latin typeface="Menlo-Regular" charset="0"/>
            </a:endParaRPr>
          </a:p>
        </p:txBody>
      </p:sp>
      <p:sp>
        <p:nvSpPr>
          <p:cNvPr id="14" name="圆角矩形标注 13"/>
          <p:cNvSpPr/>
          <p:nvPr/>
        </p:nvSpPr>
        <p:spPr>
          <a:xfrm>
            <a:off x="7300011" y="5470828"/>
            <a:ext cx="3925824" cy="951239"/>
          </a:xfrm>
          <a:prstGeom prst="wedgeRoundRectCallout">
            <a:avLst>
              <a:gd name="adj1" fmla="val -34365"/>
              <a:gd name="adj2" fmla="val -127619"/>
              <a:gd name="adj3" fmla="val 16667"/>
            </a:avLst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获取搜索栏中的文字，筛选餐馆</a:t>
            </a:r>
          </a:p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然后刷新列表</a:t>
            </a:r>
          </a:p>
        </p:txBody>
      </p:sp>
    </p:spTree>
    <p:extLst>
      <p:ext uri="{BB962C8B-B14F-4D97-AF65-F5344CB8AC3E}">
        <p14:creationId xmlns:p14="http://schemas.microsoft.com/office/powerpoint/2010/main" val="17150423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9" grpId="0"/>
      <p:bldP spid="10" grpId="0"/>
      <p:bldP spid="12" grpId="0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-1" y="366547"/>
            <a:ext cx="3724835" cy="505877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40"/>
            <a:ext cx="2067001" cy="592384"/>
            <a:chOff x="201702" y="3223820"/>
            <a:chExt cx="2892555" cy="613406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20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搜索与列表互动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1657834" y="1008018"/>
            <a:ext cx="10045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Q:</a:t>
            </a:r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列表中何时显示搜索结果呢？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57834" y="1447835"/>
            <a:ext cx="100450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A:</a:t>
            </a:r>
            <a:r>
              <a:rPr lang="zh-CN" altLang="en-US" sz="16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当搜索条在使用时。</a:t>
            </a:r>
            <a:r>
              <a:rPr lang="zh-CN" alt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即：搜索控制器的</a:t>
            </a:r>
            <a:r>
              <a:rPr lang="en-US" altLang="zh-CN" sz="16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active</a:t>
            </a:r>
            <a:r>
              <a:rPr lang="zh-CN" altLang="en-US" sz="16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属性为</a:t>
            </a:r>
            <a:r>
              <a:rPr lang="en-US" altLang="zh-CN" sz="16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true</a:t>
            </a:r>
            <a:endParaRPr lang="zh-CN" altLang="en-US" sz="1600" b="1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657834" y="2122036"/>
            <a:ext cx="1004509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更新列表产生内容的方法：</a:t>
            </a:r>
          </a:p>
          <a:p>
            <a:pPr marL="342900" indent="-342900">
              <a:buAutoNum type="arabicPeriod"/>
            </a:pPr>
            <a:r>
              <a:rPr lang="zh-CN" altLang="en-US" dirty="0" smtClean="0"/>
              <a:t>行数：</a:t>
            </a:r>
            <a:r>
              <a:rPr lang="en-US" altLang="zh-CN" dirty="0" err="1" smtClean="0"/>
              <a:t>tableView</a:t>
            </a:r>
            <a:r>
              <a:rPr lang="en-US" altLang="zh-CN" dirty="0"/>
              <a:t>(_:</a:t>
            </a:r>
            <a:r>
              <a:rPr lang="en-US" altLang="zh-CN" dirty="0" err="1"/>
              <a:t>numberOfRowsInSection</a:t>
            </a:r>
            <a:r>
              <a:rPr lang="en-US" altLang="zh-CN" dirty="0"/>
              <a:t>:) </a:t>
            </a:r>
            <a:endParaRPr lang="zh-CN" altLang="en-US" dirty="0" smtClean="0"/>
          </a:p>
          <a:p>
            <a:pPr marL="342900" indent="-342900">
              <a:buAutoNum type="arabicPeriod"/>
            </a:pPr>
            <a:endParaRPr lang="en-US" altLang="zh-CN" dirty="0"/>
          </a:p>
          <a:p>
            <a:r>
              <a:rPr lang="en-US" altLang="zh-CN" dirty="0">
                <a:solidFill>
                  <a:srgbClr val="B40062"/>
                </a:solidFill>
                <a:latin typeface="Menlo-Regular" charset="0"/>
              </a:rPr>
              <a:t>override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dirty="0" err="1">
                <a:solidFill>
                  <a:srgbClr val="B40062"/>
                </a:solidFill>
                <a:latin typeface="Menlo-Regular" charset="0"/>
              </a:rPr>
              <a:t>func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tableView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tableView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: </a:t>
            </a:r>
            <a:r>
              <a:rPr lang="en-US" altLang="zh-CN" dirty="0" err="1">
                <a:solidFill>
                  <a:srgbClr val="4D009E"/>
                </a:solidFill>
                <a:latin typeface="Menlo-Regular" charset="0"/>
              </a:rPr>
              <a:t>UITableView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, 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numberOfRowsInSection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section: </a:t>
            </a:r>
            <a:r>
              <a:rPr lang="en-US" altLang="zh-CN" dirty="0" err="1">
                <a:solidFill>
                  <a:srgbClr val="5C2699"/>
                </a:solidFill>
                <a:latin typeface="Menlo-Regular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) -&gt; </a:t>
            </a:r>
            <a:r>
              <a:rPr lang="en-US" altLang="zh-CN" dirty="0" err="1">
                <a:solidFill>
                  <a:srgbClr val="5C2699"/>
                </a:solidFill>
                <a:latin typeface="Menlo-Regular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{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en-US" altLang="zh-CN" dirty="0">
                <a:solidFill>
                  <a:srgbClr val="B40062"/>
                </a:solidFill>
                <a:latin typeface="Menlo-Regular" charset="0"/>
              </a:rPr>
              <a:t>if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dirty="0" err="1">
                <a:solidFill>
                  <a:srgbClr val="448993"/>
                </a:solidFill>
                <a:latin typeface="Menlo-Regular" charset="0"/>
              </a:rPr>
              <a:t>sc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dirty="0" err="1">
                <a:solidFill>
                  <a:srgbClr val="5C2699"/>
                </a:solidFill>
                <a:latin typeface="Menlo-Regular" charset="0"/>
              </a:rPr>
              <a:t>active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{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           </a:t>
            </a:r>
            <a:r>
              <a:rPr lang="en-US" altLang="zh-CN" dirty="0">
                <a:solidFill>
                  <a:srgbClr val="B40062"/>
                </a:solidFill>
                <a:latin typeface="Menlo-Regular" charset="0"/>
              </a:rPr>
              <a:t>return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dirty="0" err="1">
                <a:solidFill>
                  <a:srgbClr val="448993"/>
                </a:solidFill>
                <a:latin typeface="Menlo-Regular" charset="0"/>
              </a:rPr>
              <a:t>sr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dirty="0" err="1">
                <a:solidFill>
                  <a:srgbClr val="5C2699"/>
                </a:solidFill>
                <a:latin typeface="Menlo-Regular" charset="0"/>
              </a:rPr>
              <a:t>count</a:t>
            </a:r>
            <a:endParaRPr lang="en-US" altLang="zh-CN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       } </a:t>
            </a:r>
            <a:r>
              <a:rPr lang="en-US" altLang="zh-CN" dirty="0">
                <a:solidFill>
                  <a:srgbClr val="B40062"/>
                </a:solidFill>
                <a:latin typeface="Menlo-Regular" charset="0"/>
              </a:rPr>
              <a:t>else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{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           </a:t>
            </a:r>
            <a:r>
              <a:rPr lang="en-US" altLang="zh-CN" dirty="0">
                <a:solidFill>
                  <a:srgbClr val="B40062"/>
                </a:solidFill>
                <a:latin typeface="Menlo-Regular" charset="0"/>
              </a:rPr>
              <a:t>return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dirty="0" err="1">
                <a:solidFill>
                  <a:srgbClr val="448993"/>
                </a:solidFill>
                <a:latin typeface="Menlo-Regular" charset="0"/>
              </a:rPr>
              <a:t>restaurants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dirty="0" err="1">
                <a:solidFill>
                  <a:srgbClr val="5C2699"/>
                </a:solidFill>
                <a:latin typeface="Menlo-Regular" charset="0"/>
              </a:rPr>
              <a:t>count</a:t>
            </a:r>
            <a:endParaRPr lang="en-US" altLang="zh-CN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altLang="zh-CN" dirty="0">
                <a:solidFill>
                  <a:srgbClr val="000000"/>
                </a:solidFill>
                <a:latin typeface="Menlo-Regular" charset="0"/>
              </a:rPr>
              <a:t>        }</a:t>
            </a:r>
          </a:p>
          <a:p>
            <a:r>
              <a:rPr lang="de-DE" altLang="zh-CN" dirty="0">
                <a:solidFill>
                  <a:srgbClr val="000000"/>
                </a:solidFill>
                <a:latin typeface="Menlo-Regular" charset="0"/>
              </a:rPr>
              <a:t>    }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标注 13"/>
          <p:cNvSpPr/>
          <p:nvPr/>
        </p:nvSpPr>
        <p:spPr>
          <a:xfrm>
            <a:off x="7449312" y="3593457"/>
            <a:ext cx="3925824" cy="951239"/>
          </a:xfrm>
          <a:prstGeom prst="wedgeRoundRectCallout">
            <a:avLst>
              <a:gd name="adj1" fmla="val -110762"/>
              <a:gd name="adj2" fmla="val -39181"/>
              <a:gd name="adj3" fmla="val 16667"/>
            </a:avLst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当搜索控制器活动时，显示搜索结果的条数</a:t>
            </a:r>
          </a:p>
        </p:txBody>
      </p:sp>
    </p:spTree>
    <p:extLst>
      <p:ext uri="{BB962C8B-B14F-4D97-AF65-F5344CB8AC3E}">
        <p14:creationId xmlns:p14="http://schemas.microsoft.com/office/powerpoint/2010/main" val="70453819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2961">
        <p15:prstTrans prst="pageCurlDouble"/>
      </p:transition>
    </mc:Choice>
    <mc:Fallback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9" grpId="0"/>
      <p:bldP spid="10" grpId="0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-1" y="366547"/>
            <a:ext cx="3724835" cy="505877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40"/>
            <a:ext cx="2067001" cy="592384"/>
            <a:chOff x="201702" y="3223820"/>
            <a:chExt cx="2892555" cy="613406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20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搜索与列表互动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657834" y="1016250"/>
            <a:ext cx="10045094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B40062"/>
                </a:solidFill>
                <a:latin typeface="Menlo-Regular" charset="0"/>
              </a:rPr>
              <a:t>2.</a:t>
            </a:r>
            <a:r>
              <a:rPr lang="zh-CN" altLang="en-US" dirty="0" smtClean="0">
                <a:solidFill>
                  <a:srgbClr val="B40062"/>
                </a:solidFill>
                <a:latin typeface="Menlo-Regular" charset="0"/>
              </a:rPr>
              <a:t>单元格内容：</a:t>
            </a:r>
            <a:r>
              <a:rPr lang="en-US" altLang="zh-CN" dirty="0"/>
              <a:t> </a:t>
            </a:r>
            <a:r>
              <a:rPr lang="en-US" altLang="zh-CN" dirty="0" err="1"/>
              <a:t>tableView</a:t>
            </a:r>
            <a:r>
              <a:rPr lang="en-US" altLang="zh-CN" dirty="0"/>
              <a:t>(_:</a:t>
            </a:r>
            <a:r>
              <a:rPr lang="en-US" altLang="zh-CN" dirty="0" err="1"/>
              <a:t>cellForRowAtIndexPath</a:t>
            </a:r>
            <a:r>
              <a:rPr lang="en-US" altLang="zh-CN" dirty="0"/>
              <a:t>:) </a:t>
            </a:r>
            <a:endParaRPr lang="zh-CN" altLang="en-US" dirty="0" smtClean="0"/>
          </a:p>
          <a:p>
            <a:endParaRPr lang="zh-CN" altLang="en-US" dirty="0" smtClean="0"/>
          </a:p>
          <a:p>
            <a:r>
              <a:rPr lang="en-US" altLang="zh-CN" sz="1400" dirty="0">
                <a:solidFill>
                  <a:srgbClr val="B40062"/>
                </a:solidFill>
                <a:latin typeface="Menlo-Regular" charset="0"/>
              </a:rPr>
              <a:t>override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sz="1400" dirty="0" err="1">
                <a:solidFill>
                  <a:srgbClr val="B40062"/>
                </a:solidFill>
                <a:latin typeface="Menlo-Regular" charset="0"/>
              </a:rPr>
              <a:t>func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tableView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tableView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: </a:t>
            </a:r>
            <a:r>
              <a:rPr lang="en-US" altLang="zh-CN" sz="1400" dirty="0" err="1">
                <a:solidFill>
                  <a:srgbClr val="4D009E"/>
                </a:solidFill>
                <a:latin typeface="Menlo-Regular" charset="0"/>
              </a:rPr>
              <a:t>UITableView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,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cellForRowAtIndexPath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indexPath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: </a:t>
            </a:r>
            <a:r>
              <a:rPr lang="en-US" altLang="zh-CN" sz="1400" dirty="0" err="1">
                <a:solidFill>
                  <a:srgbClr val="4D009E"/>
                </a:solidFill>
                <a:latin typeface="Menlo-Regular" charset="0"/>
              </a:rPr>
              <a:t>NSIndexPath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) -&gt; </a:t>
            </a:r>
            <a:r>
              <a:rPr lang="en-US" altLang="zh-CN" sz="1400" dirty="0" err="1">
                <a:solidFill>
                  <a:srgbClr val="4D009E"/>
                </a:solidFill>
                <a:latin typeface="Menlo-Regular" charset="0"/>
              </a:rPr>
              <a:t>UITableViewCell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en-US" altLang="zh-CN" sz="1400" dirty="0">
                <a:solidFill>
                  <a:srgbClr val="B40062"/>
                </a:solidFill>
                <a:latin typeface="Menlo-Regular" charset="0"/>
              </a:rPr>
              <a:t>let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cell =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tableView.</a:t>
            </a:r>
            <a:r>
              <a:rPr lang="en-US" altLang="zh-CN" sz="1400" dirty="0" err="1">
                <a:solidFill>
                  <a:srgbClr val="2E0D6E"/>
                </a:solidFill>
                <a:latin typeface="Menlo-Regular" charset="0"/>
              </a:rPr>
              <a:t>dequeueReusableCellWithIdentifier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altLang="zh-CN" sz="1400" dirty="0">
                <a:solidFill>
                  <a:srgbClr val="BA0011"/>
                </a:solidFill>
                <a:latin typeface="Menlo-Regular" charset="0"/>
              </a:rPr>
              <a:t>"Cell"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,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forIndexPath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: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indexPath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) </a:t>
            </a:r>
            <a:r>
              <a:rPr lang="en-US" altLang="zh-CN" sz="1400" dirty="0">
                <a:solidFill>
                  <a:srgbClr val="B40062"/>
                </a:solidFill>
                <a:latin typeface="Menlo-Regular" charset="0"/>
              </a:rPr>
              <a:t>as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! </a:t>
            </a:r>
            <a:r>
              <a:rPr lang="en-US" altLang="zh-CN" sz="1400" dirty="0" err="1">
                <a:solidFill>
                  <a:srgbClr val="306F79"/>
                </a:solidFill>
                <a:latin typeface="Menlo-Regular" charset="0"/>
              </a:rPr>
              <a:t>CustomTableViewCell</a:t>
            </a:r>
            <a:endParaRPr lang="en-US" altLang="zh-CN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</a:p>
          <a:p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de-DE" altLang="zh-CN" b="1" dirty="0" err="1">
                <a:solidFill>
                  <a:srgbClr val="B40062"/>
                </a:solidFill>
                <a:latin typeface="Menlo-Regular" charset="0"/>
              </a:rPr>
              <a:t>let</a:t>
            </a:r>
            <a:r>
              <a:rPr lang="de-DE" altLang="zh-CN" b="1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altLang="zh-CN" b="1" dirty="0" err="1">
                <a:solidFill>
                  <a:srgbClr val="000000"/>
                </a:solidFill>
                <a:latin typeface="Menlo-Regular" charset="0"/>
              </a:rPr>
              <a:t>r</a:t>
            </a:r>
            <a:r>
              <a:rPr lang="de-DE" altLang="zh-CN" b="1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de-DE" altLang="zh-CN" b="1" dirty="0" err="1">
                <a:solidFill>
                  <a:srgbClr val="448993"/>
                </a:solidFill>
                <a:latin typeface="Menlo-Regular" charset="0"/>
              </a:rPr>
              <a:t>sc</a:t>
            </a:r>
            <a:r>
              <a:rPr lang="de-DE" altLang="zh-CN" b="1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de-DE" altLang="zh-CN" b="1" dirty="0" err="1">
                <a:solidFill>
                  <a:srgbClr val="5C2699"/>
                </a:solidFill>
                <a:latin typeface="Menlo-Regular" charset="0"/>
              </a:rPr>
              <a:t>active</a:t>
            </a:r>
            <a:r>
              <a:rPr lang="de-DE" altLang="zh-CN" b="1" dirty="0">
                <a:solidFill>
                  <a:srgbClr val="000000"/>
                </a:solidFill>
                <a:latin typeface="Menlo-Regular" charset="0"/>
              </a:rPr>
              <a:t> ? </a:t>
            </a:r>
            <a:r>
              <a:rPr lang="de-DE" altLang="zh-CN" b="1" dirty="0" err="1">
                <a:solidFill>
                  <a:srgbClr val="448993"/>
                </a:solidFill>
                <a:latin typeface="Menlo-Regular" charset="0"/>
              </a:rPr>
              <a:t>sr</a:t>
            </a:r>
            <a:r>
              <a:rPr lang="de-DE" altLang="zh-CN" b="1" dirty="0">
                <a:solidFill>
                  <a:srgbClr val="000000"/>
                </a:solidFill>
                <a:latin typeface="Menlo-Regular" charset="0"/>
              </a:rPr>
              <a:t>[</a:t>
            </a:r>
            <a:r>
              <a:rPr lang="de-DE" altLang="zh-CN" b="1" dirty="0" err="1">
                <a:solidFill>
                  <a:srgbClr val="000000"/>
                </a:solidFill>
                <a:latin typeface="Menlo-Regular" charset="0"/>
              </a:rPr>
              <a:t>indexPath.</a:t>
            </a:r>
            <a:r>
              <a:rPr lang="de-DE" altLang="zh-CN" b="1" dirty="0" err="1">
                <a:solidFill>
                  <a:srgbClr val="5C2699"/>
                </a:solidFill>
                <a:latin typeface="Menlo-Regular" charset="0"/>
              </a:rPr>
              <a:t>row</a:t>
            </a:r>
            <a:r>
              <a:rPr lang="de-DE" altLang="zh-CN" b="1" dirty="0">
                <a:solidFill>
                  <a:srgbClr val="000000"/>
                </a:solidFill>
                <a:latin typeface="Menlo-Regular" charset="0"/>
              </a:rPr>
              <a:t>] : </a:t>
            </a:r>
            <a:r>
              <a:rPr lang="de-DE" altLang="zh-CN" b="1" dirty="0" err="1">
                <a:solidFill>
                  <a:srgbClr val="448993"/>
                </a:solidFill>
                <a:latin typeface="Menlo-Regular" charset="0"/>
              </a:rPr>
              <a:t>restaurants</a:t>
            </a:r>
            <a:r>
              <a:rPr lang="de-DE" altLang="zh-CN" b="1" dirty="0">
                <a:solidFill>
                  <a:srgbClr val="000000"/>
                </a:solidFill>
                <a:latin typeface="Menlo-Regular" charset="0"/>
              </a:rPr>
              <a:t>[</a:t>
            </a:r>
            <a:r>
              <a:rPr lang="de-DE" altLang="zh-CN" b="1" dirty="0" err="1">
                <a:solidFill>
                  <a:srgbClr val="000000"/>
                </a:solidFill>
                <a:latin typeface="Menlo-Regular" charset="0"/>
              </a:rPr>
              <a:t>indexPath.</a:t>
            </a:r>
            <a:r>
              <a:rPr lang="de-DE" altLang="zh-CN" b="1" dirty="0" err="1">
                <a:solidFill>
                  <a:srgbClr val="5C2699"/>
                </a:solidFill>
                <a:latin typeface="Menlo-Regular" charset="0"/>
              </a:rPr>
              <a:t>row</a:t>
            </a:r>
            <a:r>
              <a:rPr lang="de-DE" altLang="zh-CN" b="1" dirty="0">
                <a:solidFill>
                  <a:srgbClr val="000000"/>
                </a:solidFill>
                <a:latin typeface="Menlo-Regular" charset="0"/>
              </a:rPr>
              <a:t>]</a:t>
            </a:r>
          </a:p>
          <a:p>
            <a:endParaRPr lang="de-DE" altLang="zh-CN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en-US" altLang="zh-CN" sz="1400" dirty="0">
                <a:solidFill>
                  <a:srgbClr val="1D8519"/>
                </a:solidFill>
                <a:latin typeface="Menlo-Regular" charset="0"/>
              </a:rPr>
              <a:t>// Configure the cell...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cell.</a:t>
            </a:r>
            <a:r>
              <a:rPr lang="en-US" altLang="zh-CN" sz="1400" dirty="0" err="1">
                <a:solidFill>
                  <a:srgbClr val="448993"/>
                </a:solidFill>
                <a:latin typeface="Menlo-Regular" charset="0"/>
              </a:rPr>
              <a:t>restaurantImage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sz="1400" dirty="0" err="1">
                <a:solidFill>
                  <a:srgbClr val="5C2699"/>
                </a:solidFill>
                <a:latin typeface="Menlo-Regular" charset="0"/>
              </a:rPr>
              <a:t>image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en-US" altLang="zh-CN" sz="1400" dirty="0" err="1">
                <a:solidFill>
                  <a:srgbClr val="4D009E"/>
                </a:solidFill>
                <a:latin typeface="Menlo-Regular" charset="0"/>
              </a:rPr>
              <a:t>UIImage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(data: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r.</a:t>
            </a:r>
            <a:r>
              <a:rPr lang="en-US" altLang="zh-CN" sz="1400" dirty="0" err="1">
                <a:solidFill>
                  <a:srgbClr val="448993"/>
                </a:solidFill>
                <a:latin typeface="Menlo-Regular" charset="0"/>
              </a:rPr>
              <a:t>image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!)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cell.</a:t>
            </a:r>
            <a:r>
              <a:rPr lang="en-US" altLang="zh-CN" sz="1400" dirty="0" err="1">
                <a:solidFill>
                  <a:srgbClr val="448993"/>
                </a:solidFill>
                <a:latin typeface="Menlo-Regular" charset="0"/>
              </a:rPr>
              <a:t>restaurantName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sz="1400" dirty="0" err="1">
                <a:solidFill>
                  <a:srgbClr val="5C2699"/>
                </a:solidFill>
                <a:latin typeface="Menlo-Regular" charset="0"/>
              </a:rPr>
              <a:t>text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r.</a:t>
            </a:r>
            <a:r>
              <a:rPr lang="en-US" altLang="zh-CN" sz="1400" dirty="0" err="1">
                <a:solidFill>
                  <a:srgbClr val="448993"/>
                </a:solidFill>
                <a:latin typeface="Menlo-Regular" charset="0"/>
              </a:rPr>
              <a:t>name</a:t>
            </a:r>
            <a:endParaRPr lang="en-US" altLang="zh-CN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cell.</a:t>
            </a:r>
            <a:r>
              <a:rPr lang="en-US" altLang="zh-CN" sz="1400" dirty="0" err="1">
                <a:solidFill>
                  <a:srgbClr val="448993"/>
                </a:solidFill>
                <a:latin typeface="Menlo-Regular" charset="0"/>
              </a:rPr>
              <a:t>restaurantType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sz="1400" dirty="0" err="1">
                <a:solidFill>
                  <a:srgbClr val="5C2699"/>
                </a:solidFill>
                <a:latin typeface="Menlo-Regular" charset="0"/>
              </a:rPr>
              <a:t>text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r.</a:t>
            </a:r>
            <a:r>
              <a:rPr lang="en-US" altLang="zh-CN" sz="1400" dirty="0" err="1">
                <a:solidFill>
                  <a:srgbClr val="448993"/>
                </a:solidFill>
                <a:latin typeface="Menlo-Regular" charset="0"/>
              </a:rPr>
              <a:t>type</a:t>
            </a:r>
            <a:endParaRPr lang="en-US" altLang="zh-CN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cell.</a:t>
            </a:r>
            <a:r>
              <a:rPr lang="en-US" altLang="zh-CN" sz="1400" dirty="0" err="1">
                <a:solidFill>
                  <a:srgbClr val="448993"/>
                </a:solidFill>
                <a:latin typeface="Menlo-Regular" charset="0"/>
              </a:rPr>
              <a:t>location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sz="1400" dirty="0" err="1">
                <a:solidFill>
                  <a:srgbClr val="5C2699"/>
                </a:solidFill>
                <a:latin typeface="Menlo-Regular" charset="0"/>
              </a:rPr>
              <a:t>text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r.</a:t>
            </a:r>
            <a:r>
              <a:rPr lang="en-US" altLang="zh-CN" sz="1400" dirty="0" err="1">
                <a:solidFill>
                  <a:srgbClr val="448993"/>
                </a:solidFill>
                <a:latin typeface="Menlo-Regular" charset="0"/>
              </a:rPr>
              <a:t>location</a:t>
            </a:r>
            <a:endParaRPr lang="en-US" altLang="zh-CN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   </a:t>
            </a:r>
          </a:p>
          <a:p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cell.</a:t>
            </a:r>
            <a:r>
              <a:rPr lang="de-DE" altLang="zh-CN" sz="1400" dirty="0" err="1">
                <a:solidFill>
                  <a:srgbClr val="448993"/>
                </a:solidFill>
                <a:latin typeface="Menlo-Regular" charset="0"/>
              </a:rPr>
              <a:t>restaurantImage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de-DE" altLang="zh-CN" sz="1400" dirty="0" err="1">
                <a:solidFill>
                  <a:srgbClr val="5C2699"/>
                </a:solidFill>
                <a:latin typeface="Menlo-Regular" charset="0"/>
              </a:rPr>
              <a:t>layer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de-DE" altLang="zh-CN" sz="1400" dirty="0" err="1">
                <a:solidFill>
                  <a:srgbClr val="5C2699"/>
                </a:solidFill>
                <a:latin typeface="Menlo-Regular" charset="0"/>
              </a:rPr>
              <a:t>cornerRadius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cell.</a:t>
            </a:r>
            <a:r>
              <a:rPr lang="de-DE" altLang="zh-CN" sz="1400" dirty="0" err="1">
                <a:solidFill>
                  <a:srgbClr val="448993"/>
                </a:solidFill>
                <a:latin typeface="Menlo-Regular" charset="0"/>
              </a:rPr>
              <a:t>restaurantImage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de-DE" altLang="zh-CN" sz="1400" dirty="0" err="1">
                <a:solidFill>
                  <a:srgbClr val="5C2699"/>
                </a:solidFill>
                <a:latin typeface="Menlo-Regular" charset="0"/>
              </a:rPr>
              <a:t>frame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de-DE" altLang="zh-CN" sz="1400" dirty="0" err="1">
                <a:solidFill>
                  <a:srgbClr val="5C2699"/>
                </a:solidFill>
                <a:latin typeface="Menlo-Regular" charset="0"/>
              </a:rPr>
              <a:t>size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de-DE" altLang="zh-CN" sz="1400" dirty="0" err="1">
                <a:solidFill>
                  <a:srgbClr val="5C2699"/>
                </a:solidFill>
                <a:latin typeface="Menlo-Regular" charset="0"/>
              </a:rPr>
              <a:t>width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/ </a:t>
            </a:r>
            <a:r>
              <a:rPr lang="de-DE" altLang="zh-CN" sz="1400" dirty="0">
                <a:solidFill>
                  <a:srgbClr val="000BFF"/>
                </a:solidFill>
                <a:latin typeface="Menlo-Regular" charset="0"/>
              </a:rPr>
              <a:t>2</a:t>
            </a:r>
            <a:endParaRPr lang="de-DE" altLang="zh-CN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cell.</a:t>
            </a:r>
            <a:r>
              <a:rPr lang="de-DE" altLang="zh-CN" sz="1400" dirty="0" err="1">
                <a:solidFill>
                  <a:srgbClr val="448993"/>
                </a:solidFill>
                <a:latin typeface="Menlo-Regular" charset="0"/>
              </a:rPr>
              <a:t>restaurantImage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de-DE" altLang="zh-CN" sz="1400" dirty="0" err="1">
                <a:solidFill>
                  <a:srgbClr val="5C2699"/>
                </a:solidFill>
                <a:latin typeface="Menlo-Regular" charset="0"/>
              </a:rPr>
              <a:t>clipsToBounds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de-DE" altLang="zh-CN" sz="1400" dirty="0" err="1">
                <a:solidFill>
                  <a:srgbClr val="B40062"/>
                </a:solidFill>
                <a:latin typeface="Menlo-Regular" charset="0"/>
              </a:rPr>
              <a:t>true</a:t>
            </a:r>
            <a:endParaRPr lang="de-DE" altLang="zh-CN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</a:p>
          <a:p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cell.</a:t>
            </a:r>
            <a:r>
              <a:rPr lang="de-DE" altLang="zh-CN" sz="1400" dirty="0" err="1">
                <a:solidFill>
                  <a:srgbClr val="5C2699"/>
                </a:solidFill>
                <a:latin typeface="Menlo-Regular" charset="0"/>
              </a:rPr>
              <a:t>accessoryType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r.</a:t>
            </a:r>
            <a:r>
              <a:rPr lang="de-DE" altLang="zh-CN" sz="1400" dirty="0" err="1">
                <a:solidFill>
                  <a:srgbClr val="448993"/>
                </a:solidFill>
                <a:latin typeface="Menlo-Regular" charset="0"/>
              </a:rPr>
              <a:t>isVisited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de-DE" altLang="zh-CN" sz="1400" dirty="0" err="1">
                <a:solidFill>
                  <a:srgbClr val="5C2699"/>
                </a:solidFill>
                <a:latin typeface="Menlo-Regular" charset="0"/>
              </a:rPr>
              <a:t>boolValue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? .</a:t>
            </a:r>
            <a:r>
              <a:rPr lang="de-DE" altLang="zh-CN" sz="1400" dirty="0" err="1">
                <a:solidFill>
                  <a:srgbClr val="2E0D6E"/>
                </a:solidFill>
                <a:latin typeface="Menlo-Regular" charset="0"/>
              </a:rPr>
              <a:t>Checkmark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: .</a:t>
            </a:r>
            <a:r>
              <a:rPr lang="de-DE" altLang="zh-CN" sz="1400" dirty="0">
                <a:solidFill>
                  <a:srgbClr val="2E0D6E"/>
                </a:solidFill>
                <a:latin typeface="Menlo-Regular" charset="0"/>
              </a:rPr>
              <a:t>None</a:t>
            </a:r>
            <a:endParaRPr lang="de-DE" altLang="zh-CN" sz="1400" dirty="0">
              <a:solidFill>
                <a:srgbClr val="000000"/>
              </a:solidFill>
              <a:latin typeface="Menlo-Regular" charset="0"/>
            </a:endParaRPr>
          </a:p>
          <a:p>
            <a:endParaRPr lang="de-DE" altLang="zh-CN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en-US" altLang="zh-CN" sz="1400" dirty="0">
                <a:solidFill>
                  <a:srgbClr val="B40062"/>
                </a:solidFill>
                <a:latin typeface="Menlo-Regular" charset="0"/>
              </a:rPr>
              <a:t>return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cell</a:t>
            </a:r>
          </a:p>
          <a:p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   }</a:t>
            </a:r>
            <a:endParaRPr lang="en-US" altLang="zh-CN" sz="1400" dirty="0"/>
          </a:p>
          <a:p>
            <a:endParaRPr lang="de-DE" altLang="zh-CN" dirty="0">
              <a:solidFill>
                <a:srgbClr val="000000"/>
              </a:solidFill>
              <a:latin typeface="Menlo-Regular" charset="0"/>
            </a:endParaRPr>
          </a:p>
        </p:txBody>
      </p:sp>
      <p:sp>
        <p:nvSpPr>
          <p:cNvPr id="14" name="圆角矩形标注 13"/>
          <p:cNvSpPr/>
          <p:nvPr/>
        </p:nvSpPr>
        <p:spPr>
          <a:xfrm>
            <a:off x="8266176" y="3157728"/>
            <a:ext cx="3706368" cy="950242"/>
          </a:xfrm>
          <a:prstGeom prst="wedgeRoundRectCallout">
            <a:avLst>
              <a:gd name="adj1" fmla="val -47421"/>
              <a:gd name="adj2" fmla="val -69936"/>
              <a:gd name="adj3" fmla="val 16667"/>
            </a:avLst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搜索栏活动时，则为搜索结果数组中</a:t>
            </a:r>
            <a:r>
              <a:rPr kumimoji="1" lang="zh-CN" altLang="en-US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相应的元素</a:t>
            </a:r>
            <a:endParaRPr kumimoji="1"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4711324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2961">
        <p15:prstTrans prst="pageCurlDouble"/>
      </p:transition>
    </mc:Choice>
    <mc:Fallback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-1" y="366547"/>
            <a:ext cx="3724835" cy="505877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40"/>
            <a:ext cx="2067001" cy="592384"/>
            <a:chOff x="201702" y="3223820"/>
            <a:chExt cx="2892555" cy="613406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20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搜索与列表互动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657834" y="1016250"/>
            <a:ext cx="1004509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B40062"/>
                </a:solidFill>
                <a:latin typeface="Menlo-Regular" charset="0"/>
              </a:rPr>
              <a:t>3.</a:t>
            </a:r>
            <a:r>
              <a:rPr lang="zh-CN" altLang="en-US" dirty="0" smtClean="0">
                <a:solidFill>
                  <a:srgbClr val="B40062"/>
                </a:solidFill>
                <a:latin typeface="Menlo-Regular" charset="0"/>
              </a:rPr>
              <a:t>搜索时单元格不可编辑</a:t>
            </a:r>
            <a:endParaRPr lang="zh-CN" altLang="en-US" dirty="0" smtClean="0"/>
          </a:p>
          <a:p>
            <a:endParaRPr lang="zh-CN" altLang="en-US" dirty="0" smtClean="0"/>
          </a:p>
          <a:p>
            <a:r>
              <a:rPr lang="en-US" altLang="zh-CN" sz="1400" dirty="0">
                <a:solidFill>
                  <a:srgbClr val="B40062"/>
                </a:solidFill>
                <a:latin typeface="Menlo-Regular" charset="0"/>
              </a:rPr>
              <a:t>override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sz="1400" dirty="0" err="1">
                <a:solidFill>
                  <a:srgbClr val="B40062"/>
                </a:solidFill>
                <a:latin typeface="Menlo-Regular" charset="0"/>
              </a:rPr>
              <a:t>func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tableView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tableView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: </a:t>
            </a:r>
            <a:r>
              <a:rPr lang="en-US" altLang="zh-CN" sz="1400" dirty="0" err="1">
                <a:solidFill>
                  <a:srgbClr val="4D009E"/>
                </a:solidFill>
                <a:latin typeface="Menlo-Regular" charset="0"/>
              </a:rPr>
              <a:t>UITableView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,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canEditRowAtIndexPath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indexPath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: </a:t>
            </a:r>
            <a:r>
              <a:rPr lang="en-US" altLang="zh-CN" sz="1400" dirty="0" err="1">
                <a:solidFill>
                  <a:srgbClr val="4D009E"/>
                </a:solidFill>
                <a:latin typeface="Menlo-Regular" charset="0"/>
              </a:rPr>
              <a:t>NSIndexPath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) -&gt; </a:t>
            </a:r>
            <a:r>
              <a:rPr lang="en-US" altLang="zh-CN" sz="1400" dirty="0" err="1">
                <a:solidFill>
                  <a:srgbClr val="5C2699"/>
                </a:solidFill>
                <a:latin typeface="Menlo-Regular" charset="0"/>
              </a:rPr>
              <a:t>Bool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      </a:t>
            </a:r>
            <a:r>
              <a:rPr lang="en-US" altLang="zh-CN" sz="2000" dirty="0">
                <a:solidFill>
                  <a:srgbClr val="B40062"/>
                </a:solidFill>
                <a:latin typeface="Menlo-Regular" charset="0"/>
              </a:rPr>
              <a:t>return</a:t>
            </a:r>
            <a:r>
              <a:rPr lang="en-US" altLang="zh-CN" sz="2000" dirty="0">
                <a:solidFill>
                  <a:srgbClr val="000000"/>
                </a:solidFill>
                <a:latin typeface="Menlo-Regular" charset="0"/>
              </a:rPr>
              <a:t> !</a:t>
            </a:r>
            <a:r>
              <a:rPr lang="en-US" altLang="zh-CN" sz="2000" dirty="0" err="1">
                <a:solidFill>
                  <a:srgbClr val="448993"/>
                </a:solidFill>
                <a:latin typeface="Menlo-Regular" charset="0"/>
              </a:rPr>
              <a:t>sc</a:t>
            </a:r>
            <a:r>
              <a:rPr lang="en-US" altLang="zh-CN" sz="2000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sz="2000" dirty="0" err="1">
                <a:solidFill>
                  <a:srgbClr val="5C2699"/>
                </a:solidFill>
                <a:latin typeface="Menlo-Regular" charset="0"/>
              </a:rPr>
              <a:t>active</a:t>
            </a:r>
            <a:endParaRPr lang="en-US" altLang="zh-CN" sz="20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altLang="zh-CN" sz="1400" dirty="0" smtClean="0">
                <a:solidFill>
                  <a:srgbClr val="000000"/>
                </a:solidFill>
                <a:latin typeface="Menlo-Regular" charset="0"/>
              </a:rPr>
              <a:t>}</a:t>
            </a:r>
            <a:endParaRPr lang="de-DE" altLang="zh-CN" sz="1400" dirty="0">
              <a:solidFill>
                <a:srgbClr val="000000"/>
              </a:solidFill>
              <a:latin typeface="Menlo-Regular" charset="0"/>
            </a:endParaRPr>
          </a:p>
        </p:txBody>
      </p:sp>
      <p:sp>
        <p:nvSpPr>
          <p:cNvPr id="14" name="圆角矩形标注 13"/>
          <p:cNvSpPr/>
          <p:nvPr/>
        </p:nvSpPr>
        <p:spPr>
          <a:xfrm>
            <a:off x="3962400" y="2616688"/>
            <a:ext cx="4511040" cy="992144"/>
          </a:xfrm>
          <a:prstGeom prst="wedgeRoundRectCallout">
            <a:avLst>
              <a:gd name="adj1" fmla="val -37553"/>
              <a:gd name="adj2" fmla="val -75068"/>
              <a:gd name="adj3" fmla="val 16667"/>
            </a:avLst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单元格可编辑与否与搜索栏活动状态相反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657834" y="4409051"/>
            <a:ext cx="100450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B40062"/>
                </a:solidFill>
                <a:latin typeface="Menlo-Regular" charset="0"/>
              </a:rPr>
              <a:t>4.</a:t>
            </a:r>
            <a:r>
              <a:rPr lang="zh-CN" altLang="en-US" dirty="0" smtClean="0">
                <a:solidFill>
                  <a:srgbClr val="B40062"/>
                </a:solidFill>
                <a:latin typeface="Menlo-Regular" charset="0"/>
              </a:rPr>
              <a:t>但用户点击搜索结果的单元格时，转场代码修改：</a:t>
            </a:r>
          </a:p>
          <a:p>
            <a:endParaRPr lang="zh-CN" altLang="en-US" dirty="0" smtClean="0"/>
          </a:p>
          <a:p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destVC.</a:t>
            </a:r>
            <a:r>
              <a:rPr lang="en-US" altLang="zh-CN" sz="1400" dirty="0" err="1">
                <a:solidFill>
                  <a:srgbClr val="448993"/>
                </a:solidFill>
                <a:latin typeface="Menlo-Regular" charset="0"/>
              </a:rPr>
              <a:t>restaurant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en-US" altLang="zh-CN" sz="1400" dirty="0" err="1">
                <a:solidFill>
                  <a:srgbClr val="448993"/>
                </a:solidFill>
                <a:latin typeface="Menlo-Regular" charset="0"/>
              </a:rPr>
              <a:t>sc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sz="1400" dirty="0" err="1">
                <a:solidFill>
                  <a:srgbClr val="5C2699"/>
                </a:solidFill>
                <a:latin typeface="Menlo-Regular" charset="0"/>
              </a:rPr>
              <a:t>active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? </a:t>
            </a:r>
            <a:r>
              <a:rPr lang="en-US" altLang="zh-CN" sz="1400" dirty="0" err="1">
                <a:solidFill>
                  <a:srgbClr val="448993"/>
                </a:solidFill>
                <a:latin typeface="Menlo-Regular" charset="0"/>
              </a:rPr>
              <a:t>sr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[(</a:t>
            </a:r>
            <a:r>
              <a:rPr lang="en-US" altLang="zh-CN" sz="1400" dirty="0">
                <a:solidFill>
                  <a:srgbClr val="5C2699"/>
                </a:solidFill>
                <a:latin typeface="Menlo-Regular" charset="0"/>
              </a:rPr>
              <a:t>tableView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sz="1400" dirty="0" err="1">
                <a:solidFill>
                  <a:srgbClr val="5C2699"/>
                </a:solidFill>
                <a:latin typeface="Menlo-Regular" charset="0"/>
              </a:rPr>
              <a:t>indexPathForSelectedRow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!.</a:t>
            </a:r>
            <a:r>
              <a:rPr lang="en-US" altLang="zh-CN" sz="1400" dirty="0">
                <a:solidFill>
                  <a:srgbClr val="5C2699"/>
                </a:solidFill>
                <a:latin typeface="Menlo-Regular" charset="0"/>
              </a:rPr>
              <a:t>row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)] : </a:t>
            </a:r>
            <a:r>
              <a:rPr lang="en-US" altLang="zh-CN" sz="1400" dirty="0">
                <a:solidFill>
                  <a:srgbClr val="448993"/>
                </a:solidFill>
                <a:latin typeface="Menlo-Regular" charset="0"/>
              </a:rPr>
              <a:t>restaurants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[(</a:t>
            </a:r>
            <a:r>
              <a:rPr lang="en-US" altLang="zh-CN" sz="1400" dirty="0">
                <a:solidFill>
                  <a:srgbClr val="5C2699"/>
                </a:solidFill>
                <a:latin typeface="Menlo-Regular" charset="0"/>
              </a:rPr>
              <a:t>tableView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sz="1400" dirty="0" err="1">
                <a:solidFill>
                  <a:srgbClr val="5C2699"/>
                </a:solidFill>
                <a:latin typeface="Menlo-Regular" charset="0"/>
              </a:rPr>
              <a:t>indexPathForSelectedRow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!.</a:t>
            </a:r>
            <a:r>
              <a:rPr lang="en-US" altLang="zh-CN" sz="1400" dirty="0">
                <a:solidFill>
                  <a:srgbClr val="5C2699"/>
                </a:solidFill>
                <a:latin typeface="Menlo-Regular" charset="0"/>
              </a:rPr>
              <a:t>row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)]</a:t>
            </a:r>
            <a:endParaRPr lang="de-DE" altLang="zh-CN" sz="1400" dirty="0">
              <a:solidFill>
                <a:srgbClr val="000000"/>
              </a:solidFill>
              <a:latin typeface="Menlo-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330639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2961">
        <p15:prstTrans prst="pageCurlDouble"/>
      </p:transition>
    </mc:Choice>
    <mc:Fallback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 animBg="1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-1" y="366547"/>
            <a:ext cx="3724835" cy="505877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40"/>
            <a:ext cx="2067001" cy="592384"/>
            <a:chOff x="201702" y="3223820"/>
            <a:chExt cx="2892555" cy="613406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20"/>
              <a:ext cx="2892554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搜索</a:t>
              </a:r>
              <a:r>
                <a:rPr lang="zh-CN" altLang="en-US" sz="1400" b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控制器更新者设定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657834" y="1016250"/>
            <a:ext cx="10045094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B40062"/>
                </a:solidFill>
                <a:latin typeface="Menlo-Regular" charset="0"/>
              </a:rPr>
              <a:t>在</a:t>
            </a:r>
            <a:r>
              <a:rPr lang="en-US" altLang="zh-CN" dirty="0" err="1" smtClean="0">
                <a:solidFill>
                  <a:srgbClr val="B40062"/>
                </a:solidFill>
                <a:latin typeface="Menlo-Regular" charset="0"/>
              </a:rPr>
              <a:t>viewDidLoad</a:t>
            </a:r>
            <a:r>
              <a:rPr lang="zh-CN" altLang="en-US" dirty="0" smtClean="0">
                <a:solidFill>
                  <a:srgbClr val="B40062"/>
                </a:solidFill>
                <a:latin typeface="Menlo-Regular" charset="0"/>
              </a:rPr>
              <a:t>中加入：</a:t>
            </a:r>
          </a:p>
          <a:p>
            <a:endParaRPr lang="zh-CN" altLang="en-US" dirty="0" smtClean="0">
              <a:solidFill>
                <a:srgbClr val="B40062"/>
              </a:solidFill>
              <a:latin typeface="Menlo-Regular" charset="0"/>
            </a:endParaRPr>
          </a:p>
          <a:p>
            <a:endParaRPr lang="zh-CN" altLang="en-US" dirty="0">
              <a:solidFill>
                <a:srgbClr val="B40062"/>
              </a:solidFill>
              <a:latin typeface="Menlo-Regular" charset="0"/>
            </a:endParaRPr>
          </a:p>
          <a:p>
            <a:endParaRPr lang="zh-CN" altLang="en-US" dirty="0" smtClean="0">
              <a:solidFill>
                <a:srgbClr val="B40062"/>
              </a:solidFill>
              <a:latin typeface="Menlo-Regular" charset="0"/>
            </a:endParaRPr>
          </a:p>
          <a:p>
            <a:endParaRPr lang="zh-CN" altLang="en-US" dirty="0" smtClean="0">
              <a:solidFill>
                <a:srgbClr val="B40062"/>
              </a:solidFill>
              <a:latin typeface="Menlo-Regular" charset="0"/>
            </a:endParaRPr>
          </a:p>
          <a:p>
            <a:r>
              <a:rPr lang="en-US" altLang="zh-CN" sz="2800" dirty="0" err="1">
                <a:solidFill>
                  <a:srgbClr val="448993"/>
                </a:solidFill>
                <a:latin typeface="Menlo-Regular" charset="0"/>
              </a:rPr>
              <a:t>sc</a:t>
            </a:r>
            <a:r>
              <a:rPr lang="en-US" altLang="zh-CN" sz="2800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sz="2800" dirty="0" err="1">
                <a:solidFill>
                  <a:srgbClr val="5C2699"/>
                </a:solidFill>
                <a:latin typeface="Menlo-Regular" charset="0"/>
              </a:rPr>
              <a:t>searchResultsUpdater</a:t>
            </a:r>
            <a:r>
              <a:rPr lang="en-US" altLang="zh-CN" sz="2800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en-US" altLang="zh-CN" sz="2800" dirty="0">
                <a:solidFill>
                  <a:srgbClr val="B40062"/>
                </a:solidFill>
                <a:latin typeface="Menlo-Regular" charset="0"/>
              </a:rPr>
              <a:t>self</a:t>
            </a:r>
            <a:endParaRPr lang="en-US" altLang="zh-CN" sz="28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altLang="zh-CN" sz="2800" dirty="0" err="1" smtClean="0">
                <a:solidFill>
                  <a:srgbClr val="448993"/>
                </a:solidFill>
                <a:latin typeface="Menlo-Regular" charset="0"/>
              </a:rPr>
              <a:t>sc</a:t>
            </a:r>
            <a:r>
              <a:rPr lang="en-US" altLang="zh-CN" sz="2800" dirty="0" err="1" smtClean="0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sz="2800" dirty="0" err="1" smtClean="0">
                <a:solidFill>
                  <a:srgbClr val="5C2699"/>
                </a:solidFill>
                <a:latin typeface="Menlo-Regular" charset="0"/>
              </a:rPr>
              <a:t>dimsBackgroundDuringPresentation</a:t>
            </a:r>
            <a:r>
              <a:rPr lang="en-US" altLang="zh-CN" sz="28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sz="2800" dirty="0">
                <a:solidFill>
                  <a:srgbClr val="000000"/>
                </a:solidFill>
                <a:latin typeface="Menlo-Regular" charset="0"/>
              </a:rPr>
              <a:t>= </a:t>
            </a:r>
            <a:r>
              <a:rPr lang="en-US" altLang="zh-CN" sz="2800" dirty="0">
                <a:solidFill>
                  <a:srgbClr val="B40062"/>
                </a:solidFill>
                <a:latin typeface="Menlo-Regular" charset="0"/>
              </a:rPr>
              <a:t>false</a:t>
            </a:r>
            <a:endParaRPr lang="de-DE" altLang="zh-CN" sz="2800" dirty="0">
              <a:solidFill>
                <a:srgbClr val="000000"/>
              </a:solidFill>
              <a:latin typeface="Menlo-Regular" charset="0"/>
            </a:endParaRPr>
          </a:p>
        </p:txBody>
      </p:sp>
      <p:sp>
        <p:nvSpPr>
          <p:cNvPr id="14" name="圆角矩形标注 13"/>
          <p:cNvSpPr/>
          <p:nvPr/>
        </p:nvSpPr>
        <p:spPr>
          <a:xfrm>
            <a:off x="7434746" y="332845"/>
            <a:ext cx="4511040" cy="992144"/>
          </a:xfrm>
          <a:prstGeom prst="wedgeRoundRectCallout">
            <a:avLst>
              <a:gd name="adj1" fmla="val -44309"/>
              <a:gd name="adj2" fmla="val 162100"/>
              <a:gd name="adj3" fmla="val 16667"/>
            </a:avLst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搜索结果更新者为当前控制器</a:t>
            </a:r>
          </a:p>
        </p:txBody>
      </p:sp>
      <p:sp>
        <p:nvSpPr>
          <p:cNvPr id="10" name="圆角矩形标注 9"/>
          <p:cNvSpPr/>
          <p:nvPr/>
        </p:nvSpPr>
        <p:spPr>
          <a:xfrm>
            <a:off x="4138805" y="4998719"/>
            <a:ext cx="4511040" cy="918787"/>
          </a:xfrm>
          <a:prstGeom prst="wedgeRoundRectCallout">
            <a:avLst>
              <a:gd name="adj1" fmla="val -34851"/>
              <a:gd name="adj2" fmla="val -234460"/>
              <a:gd name="adj3" fmla="val 16667"/>
            </a:avLst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搜索时背景不变暗</a:t>
            </a:r>
          </a:p>
        </p:txBody>
      </p:sp>
    </p:spTree>
    <p:extLst>
      <p:ext uri="{BB962C8B-B14F-4D97-AF65-F5344CB8AC3E}">
        <p14:creationId xmlns:p14="http://schemas.microsoft.com/office/powerpoint/2010/main" val="5769225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2961">
        <p15:prstTrans prst="pageCurlDouble"/>
      </p:transition>
    </mc:Choice>
    <mc:Fallback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-1" y="366547"/>
            <a:ext cx="3724835" cy="505877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40"/>
            <a:ext cx="2067001" cy="592384"/>
            <a:chOff x="201702" y="3223820"/>
            <a:chExt cx="2892555" cy="613406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20"/>
              <a:ext cx="2892554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latin typeface="Lantinghei SC Demibold" charset="-122"/>
                  <a:ea typeface="Lantinghei SC Demibold" charset="-122"/>
                  <a:cs typeface="Lantinghei SC Demibold" charset="-122"/>
                </a:rPr>
                <a:t>搜索筛选器</a:t>
              </a:r>
              <a:r>
                <a:rPr kumimoji="1" lang="zh-CN" altLang="en-US" sz="1400" dirty="0" smtClean="0">
                  <a:latin typeface="Lantinghei SC Demibold" charset="-122"/>
                  <a:ea typeface="Lantinghei SC Demibold" charset="-122"/>
                  <a:cs typeface="Lantinghei SC Demibold" charset="-122"/>
                </a:rPr>
                <a:t>完善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19" name="圆角矩形标注 18"/>
          <p:cNvSpPr/>
          <p:nvPr/>
        </p:nvSpPr>
        <p:spPr>
          <a:xfrm>
            <a:off x="988944" y="1657834"/>
            <a:ext cx="5984880" cy="4243093"/>
          </a:xfrm>
          <a:prstGeom prst="wedgeRoundRectCallout">
            <a:avLst>
              <a:gd name="adj1" fmla="val -19716"/>
              <a:gd name="adj2" fmla="val -46030"/>
              <a:gd name="adj3" fmla="val 16667"/>
            </a:avLst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lang="en-US" altLang="zh-CN" sz="1400" dirty="0" err="1">
                <a:solidFill>
                  <a:srgbClr val="B40062"/>
                </a:solidFill>
                <a:latin typeface="Menlo-Regular" charset="0"/>
              </a:rPr>
              <a:t>func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updateSearchResultsForSearchController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searchController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: </a:t>
            </a:r>
            <a:r>
              <a:rPr lang="en-US" altLang="zh-CN" sz="1400" dirty="0" err="1">
                <a:solidFill>
                  <a:srgbClr val="4D009E"/>
                </a:solidFill>
                <a:latin typeface="Menlo-Regular" charset="0"/>
              </a:rPr>
              <a:t>UISearchController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) </a:t>
            </a:r>
            <a:r>
              <a:rPr lang="en-US" altLang="zh-CN" sz="1400" dirty="0" smtClean="0">
                <a:solidFill>
                  <a:srgbClr val="000000"/>
                </a:solidFill>
                <a:latin typeface="Menlo-Regular" charset="0"/>
              </a:rPr>
              <a:t>{</a:t>
            </a:r>
            <a:endParaRPr lang="zh-CN" altLang="en-US" sz="1400" dirty="0" smtClean="0">
              <a:solidFill>
                <a:srgbClr val="000000"/>
              </a:solidFill>
              <a:latin typeface="Menlo-Regular" charset="0"/>
            </a:endParaRPr>
          </a:p>
          <a:p>
            <a:endParaRPr lang="en-US" altLang="zh-CN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en-US" altLang="zh-CN" sz="1400" dirty="0">
                <a:solidFill>
                  <a:srgbClr val="B40062"/>
                </a:solidFill>
                <a:latin typeface="Menlo-Regular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sz="1400" dirty="0" err="1">
                <a:solidFill>
                  <a:srgbClr val="B40062"/>
                </a:solidFill>
                <a:latin typeface="Menlo-Regular" charset="0"/>
              </a:rPr>
              <a:t>var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textToSearch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en-US" altLang="zh-CN" sz="1400" dirty="0" err="1">
                <a:solidFill>
                  <a:srgbClr val="448993"/>
                </a:solidFill>
                <a:latin typeface="Menlo-Regular" charset="0"/>
              </a:rPr>
              <a:t>sc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sz="1400" dirty="0" err="1">
                <a:solidFill>
                  <a:srgbClr val="5C2699"/>
                </a:solidFill>
                <a:latin typeface="Menlo-Regular" charset="0"/>
              </a:rPr>
              <a:t>searchBar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sz="1400" dirty="0" err="1">
                <a:solidFill>
                  <a:srgbClr val="5C2699"/>
                </a:solidFill>
                <a:latin typeface="Menlo-Regular" charset="0"/>
              </a:rPr>
              <a:t>text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sz="1400" dirty="0" smtClean="0">
                <a:solidFill>
                  <a:srgbClr val="000000"/>
                </a:solidFill>
                <a:latin typeface="Menlo-Regular" charset="0"/>
              </a:rPr>
              <a:t>{</a:t>
            </a:r>
            <a:endParaRPr lang="zh-CN" altLang="en-US" sz="1400" dirty="0" smtClean="0">
              <a:solidFill>
                <a:srgbClr val="000000"/>
              </a:solidFill>
              <a:latin typeface="Menlo-Regular" charset="0"/>
            </a:endParaRPr>
          </a:p>
          <a:p>
            <a:r>
              <a:rPr lang="zh-CN" altLang="en-US" sz="1400" dirty="0" smtClean="0">
                <a:solidFill>
                  <a:srgbClr val="1D8519"/>
                </a:solidFill>
                <a:latin typeface="Menlo-Regular" charset="0"/>
              </a:rPr>
              <a:t>            </a:t>
            </a:r>
            <a:r>
              <a:rPr lang="en-US" altLang="zh-CN" sz="1400" dirty="0" smtClean="0">
                <a:solidFill>
                  <a:srgbClr val="1D8519"/>
                </a:solidFill>
                <a:latin typeface="Menlo-Regular" charset="0"/>
              </a:rPr>
              <a:t>//</a:t>
            </a:r>
            <a:r>
              <a:rPr lang="zh-CN" altLang="en-US" sz="1400" dirty="0">
                <a:solidFill>
                  <a:srgbClr val="1D8519"/>
                </a:solidFill>
                <a:latin typeface="PingFangSC-Regular" charset="-122"/>
                <a:ea typeface="PingFangSC-Regular" charset="-122"/>
              </a:rPr>
              <a:t>去除搜索字符串中的空格</a:t>
            </a:r>
            <a:endParaRPr lang="en-US" altLang="zh-CN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           </a:t>
            </a:r>
            <a:r>
              <a:rPr lang="en-US" altLang="zh-CN" sz="1400" b="1" dirty="0" err="1">
                <a:solidFill>
                  <a:srgbClr val="000000"/>
                </a:solidFill>
                <a:latin typeface="Menlo-Regular" charset="0"/>
              </a:rPr>
              <a:t>textToSearch</a:t>
            </a:r>
            <a:r>
              <a:rPr lang="en-US" altLang="zh-CN" sz="1400" b="1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en-US" altLang="zh-CN" sz="1400" b="1" dirty="0" err="1">
                <a:solidFill>
                  <a:srgbClr val="000000"/>
                </a:solidFill>
                <a:latin typeface="Menlo-Regular" charset="0"/>
              </a:rPr>
              <a:t>textToSearch.</a:t>
            </a:r>
            <a:r>
              <a:rPr lang="en-US" altLang="zh-CN" sz="1400" b="1" dirty="0" err="1">
                <a:solidFill>
                  <a:srgbClr val="2E0D6E"/>
                </a:solidFill>
                <a:latin typeface="Menlo-Regular" charset="0"/>
              </a:rPr>
              <a:t>stringByTrimmingCharactersInSet</a:t>
            </a:r>
            <a:r>
              <a:rPr lang="en-US" altLang="zh-CN" sz="1400" b="1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altLang="zh-CN" sz="1400" b="1" dirty="0" err="1">
                <a:solidFill>
                  <a:srgbClr val="4D009E"/>
                </a:solidFill>
                <a:latin typeface="Menlo-Regular" charset="0"/>
              </a:rPr>
              <a:t>NSCharacterSet</a:t>
            </a:r>
            <a:r>
              <a:rPr lang="en-US" altLang="zh-CN" sz="1400" b="1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sz="1400" b="1" dirty="0" err="1">
                <a:solidFill>
                  <a:srgbClr val="2E0D6E"/>
                </a:solidFill>
                <a:latin typeface="Menlo-Regular" charset="0"/>
              </a:rPr>
              <a:t>whitespaceCharacterSet</a:t>
            </a:r>
            <a:r>
              <a:rPr lang="en-US" altLang="zh-CN" sz="1400" b="1" dirty="0">
                <a:solidFill>
                  <a:srgbClr val="000000"/>
                </a:solidFill>
                <a:latin typeface="Menlo-Regular" charset="0"/>
              </a:rPr>
              <a:t>())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           </a:t>
            </a:r>
            <a:r>
              <a:rPr lang="en-US" altLang="zh-CN" sz="1400" dirty="0" err="1">
                <a:solidFill>
                  <a:srgbClr val="203C3F"/>
                </a:solidFill>
                <a:latin typeface="Menlo-Regular" charset="0"/>
              </a:rPr>
              <a:t>searchFilter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textToSearch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)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           </a:t>
            </a:r>
            <a:r>
              <a:rPr lang="en-US" altLang="zh-CN" sz="1400" dirty="0" err="1">
                <a:solidFill>
                  <a:srgbClr val="5C2699"/>
                </a:solidFill>
                <a:latin typeface="Menlo-Regular" charset="0"/>
              </a:rPr>
              <a:t>tableView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sz="1400" dirty="0" err="1">
                <a:solidFill>
                  <a:srgbClr val="2E0D6E"/>
                </a:solidFill>
                <a:latin typeface="Menlo-Regular" charset="0"/>
              </a:rPr>
              <a:t>reloadData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()</a:t>
            </a:r>
          </a:p>
          <a:p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de-DE" altLang="zh-CN" sz="1400" dirty="0" smtClean="0">
                <a:solidFill>
                  <a:srgbClr val="000000"/>
                </a:solidFill>
                <a:latin typeface="Menlo-Regular" charset="0"/>
              </a:rPr>
              <a:t>}</a:t>
            </a:r>
            <a:endParaRPr lang="zh-CN" altLang="en-US" sz="1400" dirty="0" smtClean="0">
              <a:solidFill>
                <a:srgbClr val="000000"/>
              </a:solidFill>
              <a:latin typeface="Menlo-Regular" charset="0"/>
            </a:endParaRPr>
          </a:p>
          <a:p>
            <a:endParaRPr lang="de-DE" altLang="zh-CN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altLang="zh-CN" sz="1400" dirty="0" smtClean="0">
                <a:solidFill>
                  <a:srgbClr val="000000"/>
                </a:solidFill>
                <a:latin typeface="Menlo-Regular" charset="0"/>
              </a:rPr>
              <a:t>}</a:t>
            </a:r>
            <a:endParaRPr kumimoji="1" lang="zh-CN" altLang="en-US" sz="1400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472" y="0"/>
            <a:ext cx="3670832" cy="676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65849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2961">
        <p15:prstTrans prst="pageCurlDouble"/>
      </p:transition>
    </mc:Choice>
    <mc:Fallback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定制搜索条外观</a:t>
            </a:r>
            <a:endParaRPr lang="zh-CN" altLang="en-US" sz="4000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5090429" y="292925"/>
            <a:ext cx="1639491" cy="3091123"/>
          </a:xfrm>
          <a:custGeom>
            <a:avLst/>
            <a:gdLst/>
            <a:ahLst/>
            <a:cxnLst/>
            <a:rect l="l" t="t" r="r" b="b"/>
            <a:pathLst>
              <a:path w="1639491" h="3091123">
                <a:moveTo>
                  <a:pt x="1178384" y="0"/>
                </a:moveTo>
                <a:lnTo>
                  <a:pt x="1212540" y="0"/>
                </a:lnTo>
                <a:cubicBezTo>
                  <a:pt x="1474403" y="45541"/>
                  <a:pt x="1605335" y="148009"/>
                  <a:pt x="1605335" y="307404"/>
                </a:cubicBezTo>
                <a:cubicBezTo>
                  <a:pt x="1605335" y="387102"/>
                  <a:pt x="1582564" y="466799"/>
                  <a:pt x="1537023" y="546497"/>
                </a:cubicBezTo>
                <a:lnTo>
                  <a:pt x="1468710" y="631887"/>
                </a:lnTo>
                <a:lnTo>
                  <a:pt x="1417476" y="700199"/>
                </a:lnTo>
                <a:lnTo>
                  <a:pt x="1349164" y="802667"/>
                </a:lnTo>
                <a:lnTo>
                  <a:pt x="1212540" y="973447"/>
                </a:lnTo>
                <a:lnTo>
                  <a:pt x="1178384" y="1024681"/>
                </a:lnTo>
                <a:cubicBezTo>
                  <a:pt x="1155613" y="1047452"/>
                  <a:pt x="1121457" y="1087301"/>
                  <a:pt x="1075916" y="1144227"/>
                </a:cubicBezTo>
                <a:lnTo>
                  <a:pt x="990526" y="1297930"/>
                </a:lnTo>
                <a:cubicBezTo>
                  <a:pt x="944984" y="1354856"/>
                  <a:pt x="922214" y="1389012"/>
                  <a:pt x="922214" y="1400398"/>
                </a:cubicBezTo>
                <a:lnTo>
                  <a:pt x="888058" y="1468710"/>
                </a:lnTo>
                <a:cubicBezTo>
                  <a:pt x="876672" y="1502866"/>
                  <a:pt x="870979" y="1519944"/>
                  <a:pt x="870979" y="1519944"/>
                </a:cubicBezTo>
                <a:cubicBezTo>
                  <a:pt x="859594" y="1531329"/>
                  <a:pt x="876672" y="1548407"/>
                  <a:pt x="922214" y="1571178"/>
                </a:cubicBezTo>
                <a:lnTo>
                  <a:pt x="973448" y="1605334"/>
                </a:lnTo>
                <a:lnTo>
                  <a:pt x="1024682" y="1622412"/>
                </a:lnTo>
                <a:lnTo>
                  <a:pt x="1178384" y="1690724"/>
                </a:lnTo>
                <a:lnTo>
                  <a:pt x="1263774" y="1724880"/>
                </a:lnTo>
                <a:lnTo>
                  <a:pt x="1332086" y="1741958"/>
                </a:lnTo>
                <a:cubicBezTo>
                  <a:pt x="1537023" y="1833041"/>
                  <a:pt x="1639491" y="1963973"/>
                  <a:pt x="1639491" y="2134753"/>
                </a:cubicBezTo>
                <a:cubicBezTo>
                  <a:pt x="1639491" y="2134753"/>
                  <a:pt x="1639491" y="2146138"/>
                  <a:pt x="1639491" y="2168909"/>
                </a:cubicBezTo>
                <a:lnTo>
                  <a:pt x="1622413" y="2271377"/>
                </a:lnTo>
                <a:cubicBezTo>
                  <a:pt x="1622413" y="2339689"/>
                  <a:pt x="1537023" y="2436465"/>
                  <a:pt x="1366242" y="2561704"/>
                </a:cubicBezTo>
                <a:lnTo>
                  <a:pt x="1229618" y="2664172"/>
                </a:lnTo>
                <a:lnTo>
                  <a:pt x="1229618" y="2681250"/>
                </a:lnTo>
                <a:cubicBezTo>
                  <a:pt x="1184077" y="2715406"/>
                  <a:pt x="1138535" y="2743869"/>
                  <a:pt x="1092994" y="2766640"/>
                </a:cubicBezTo>
                <a:lnTo>
                  <a:pt x="1075916" y="2783718"/>
                </a:lnTo>
                <a:lnTo>
                  <a:pt x="973448" y="2834952"/>
                </a:lnTo>
                <a:lnTo>
                  <a:pt x="922214" y="2852030"/>
                </a:lnTo>
                <a:cubicBezTo>
                  <a:pt x="910828" y="2852030"/>
                  <a:pt x="893750" y="2863416"/>
                  <a:pt x="870979" y="2886186"/>
                </a:cubicBezTo>
                <a:cubicBezTo>
                  <a:pt x="859594" y="2897572"/>
                  <a:pt x="853901" y="2903264"/>
                  <a:pt x="853901" y="2903264"/>
                </a:cubicBezTo>
                <a:lnTo>
                  <a:pt x="768511" y="2954498"/>
                </a:lnTo>
                <a:lnTo>
                  <a:pt x="683121" y="3005732"/>
                </a:lnTo>
                <a:cubicBezTo>
                  <a:pt x="671736" y="3005732"/>
                  <a:pt x="648965" y="3005732"/>
                  <a:pt x="614809" y="3005732"/>
                </a:cubicBezTo>
                <a:cubicBezTo>
                  <a:pt x="580653" y="3017118"/>
                  <a:pt x="546497" y="3028503"/>
                  <a:pt x="512341" y="3039889"/>
                </a:cubicBezTo>
                <a:cubicBezTo>
                  <a:pt x="455414" y="3074045"/>
                  <a:pt x="421258" y="3085430"/>
                  <a:pt x="409873" y="3074045"/>
                </a:cubicBezTo>
                <a:lnTo>
                  <a:pt x="392795" y="3074045"/>
                </a:lnTo>
                <a:lnTo>
                  <a:pt x="307405" y="3074045"/>
                </a:lnTo>
                <a:lnTo>
                  <a:pt x="273249" y="3074045"/>
                </a:lnTo>
                <a:lnTo>
                  <a:pt x="256171" y="3074045"/>
                </a:lnTo>
                <a:cubicBezTo>
                  <a:pt x="187858" y="3085430"/>
                  <a:pt x="148010" y="3091123"/>
                  <a:pt x="136624" y="3091123"/>
                </a:cubicBezTo>
                <a:cubicBezTo>
                  <a:pt x="45542" y="3091123"/>
                  <a:pt x="0" y="3062659"/>
                  <a:pt x="0" y="3005732"/>
                </a:cubicBezTo>
                <a:cubicBezTo>
                  <a:pt x="11386" y="2971576"/>
                  <a:pt x="34156" y="2943113"/>
                  <a:pt x="68312" y="2920342"/>
                </a:cubicBezTo>
                <a:lnTo>
                  <a:pt x="119546" y="2886186"/>
                </a:lnTo>
                <a:cubicBezTo>
                  <a:pt x="153702" y="2863416"/>
                  <a:pt x="193551" y="2840645"/>
                  <a:pt x="239093" y="2817874"/>
                </a:cubicBezTo>
                <a:cubicBezTo>
                  <a:pt x="273249" y="2806489"/>
                  <a:pt x="290327" y="2800796"/>
                  <a:pt x="290327" y="2800796"/>
                </a:cubicBezTo>
                <a:lnTo>
                  <a:pt x="375717" y="2749562"/>
                </a:lnTo>
                <a:lnTo>
                  <a:pt x="426951" y="2715406"/>
                </a:lnTo>
                <a:lnTo>
                  <a:pt x="478185" y="2681250"/>
                </a:lnTo>
                <a:cubicBezTo>
                  <a:pt x="512341" y="2658479"/>
                  <a:pt x="535112" y="2641401"/>
                  <a:pt x="546497" y="2630016"/>
                </a:cubicBezTo>
                <a:lnTo>
                  <a:pt x="580653" y="2630016"/>
                </a:lnTo>
                <a:cubicBezTo>
                  <a:pt x="592038" y="2618630"/>
                  <a:pt x="609116" y="2607245"/>
                  <a:pt x="631887" y="2595860"/>
                </a:cubicBezTo>
                <a:cubicBezTo>
                  <a:pt x="666043" y="2573089"/>
                  <a:pt x="683121" y="2561704"/>
                  <a:pt x="683121" y="2561704"/>
                </a:cubicBezTo>
                <a:lnTo>
                  <a:pt x="785589" y="2476313"/>
                </a:lnTo>
                <a:lnTo>
                  <a:pt x="1041760" y="2322611"/>
                </a:lnTo>
                <a:lnTo>
                  <a:pt x="1161306" y="2203065"/>
                </a:lnTo>
                <a:cubicBezTo>
                  <a:pt x="1195462" y="2168909"/>
                  <a:pt x="1212540" y="2140446"/>
                  <a:pt x="1212540" y="2117675"/>
                </a:cubicBezTo>
                <a:cubicBezTo>
                  <a:pt x="1212540" y="2072134"/>
                  <a:pt x="1127150" y="2026592"/>
                  <a:pt x="956370" y="1981051"/>
                </a:cubicBezTo>
                <a:cubicBezTo>
                  <a:pt x="933599" y="1969665"/>
                  <a:pt x="910828" y="1963973"/>
                  <a:pt x="888058" y="1963973"/>
                </a:cubicBezTo>
                <a:lnTo>
                  <a:pt x="734355" y="1912739"/>
                </a:lnTo>
                <a:lnTo>
                  <a:pt x="683121" y="1878583"/>
                </a:lnTo>
                <a:lnTo>
                  <a:pt x="563575" y="1844426"/>
                </a:lnTo>
                <a:cubicBezTo>
                  <a:pt x="483878" y="1821656"/>
                  <a:pt x="444029" y="1787500"/>
                  <a:pt x="444029" y="1741958"/>
                </a:cubicBezTo>
                <a:lnTo>
                  <a:pt x="444029" y="1690724"/>
                </a:lnTo>
                <a:lnTo>
                  <a:pt x="444029" y="1639490"/>
                </a:lnTo>
                <a:cubicBezTo>
                  <a:pt x="432644" y="1593949"/>
                  <a:pt x="478185" y="1514251"/>
                  <a:pt x="580653" y="1400398"/>
                </a:cubicBezTo>
                <a:cubicBezTo>
                  <a:pt x="671736" y="1286544"/>
                  <a:pt x="745741" y="1189769"/>
                  <a:pt x="802667" y="1110071"/>
                </a:cubicBezTo>
                <a:lnTo>
                  <a:pt x="870979" y="1007604"/>
                </a:lnTo>
                <a:lnTo>
                  <a:pt x="1024682" y="785589"/>
                </a:lnTo>
                <a:lnTo>
                  <a:pt x="1127150" y="614809"/>
                </a:lnTo>
                <a:cubicBezTo>
                  <a:pt x="1149921" y="580653"/>
                  <a:pt x="1161306" y="557882"/>
                  <a:pt x="1161306" y="546497"/>
                </a:cubicBezTo>
                <a:cubicBezTo>
                  <a:pt x="1161306" y="523726"/>
                  <a:pt x="1149921" y="506648"/>
                  <a:pt x="1127150" y="495263"/>
                </a:cubicBezTo>
                <a:lnTo>
                  <a:pt x="1058838" y="495263"/>
                </a:lnTo>
                <a:lnTo>
                  <a:pt x="1007604" y="478184"/>
                </a:lnTo>
                <a:lnTo>
                  <a:pt x="956370" y="495263"/>
                </a:lnTo>
                <a:lnTo>
                  <a:pt x="853901" y="495263"/>
                </a:lnTo>
                <a:lnTo>
                  <a:pt x="819745" y="495263"/>
                </a:lnTo>
                <a:lnTo>
                  <a:pt x="717277" y="512341"/>
                </a:lnTo>
                <a:lnTo>
                  <a:pt x="648965" y="529419"/>
                </a:lnTo>
                <a:lnTo>
                  <a:pt x="563575" y="546497"/>
                </a:lnTo>
                <a:lnTo>
                  <a:pt x="444029" y="597731"/>
                </a:lnTo>
                <a:cubicBezTo>
                  <a:pt x="387102" y="609116"/>
                  <a:pt x="352946" y="614809"/>
                  <a:pt x="341561" y="614809"/>
                </a:cubicBezTo>
                <a:lnTo>
                  <a:pt x="307405" y="631887"/>
                </a:lnTo>
                <a:cubicBezTo>
                  <a:pt x="284634" y="654657"/>
                  <a:pt x="261863" y="666043"/>
                  <a:pt x="239093" y="666043"/>
                </a:cubicBezTo>
                <a:cubicBezTo>
                  <a:pt x="182166" y="666043"/>
                  <a:pt x="153702" y="637579"/>
                  <a:pt x="153702" y="580653"/>
                </a:cubicBezTo>
                <a:cubicBezTo>
                  <a:pt x="153702" y="546497"/>
                  <a:pt x="159395" y="518033"/>
                  <a:pt x="170780" y="495263"/>
                </a:cubicBezTo>
                <a:lnTo>
                  <a:pt x="204936" y="392794"/>
                </a:lnTo>
                <a:cubicBezTo>
                  <a:pt x="273249" y="176473"/>
                  <a:pt x="421258" y="68312"/>
                  <a:pt x="648965" y="68312"/>
                </a:cubicBezTo>
                <a:cubicBezTo>
                  <a:pt x="671736" y="68312"/>
                  <a:pt x="688814" y="62619"/>
                  <a:pt x="700199" y="51234"/>
                </a:cubicBezTo>
                <a:lnTo>
                  <a:pt x="751433" y="34156"/>
                </a:lnTo>
                <a:cubicBezTo>
                  <a:pt x="762819" y="34156"/>
                  <a:pt x="808360" y="28463"/>
                  <a:pt x="888058" y="1707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79334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00">
        <p15:prstTrans prst="pageCurlDouble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-1" y="366547"/>
            <a:ext cx="3724835" cy="505877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40"/>
            <a:ext cx="2067001" cy="592384"/>
            <a:chOff x="201702" y="3223820"/>
            <a:chExt cx="2892555" cy="613406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20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外观选项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1657834" y="860464"/>
            <a:ext cx="100450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UISearchBar</a:t>
            </a:r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提供选项以便定制外观，代码如下：</a:t>
            </a:r>
          </a:p>
          <a:p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searchController</a:t>
            </a:r>
            <a:r>
              <a:rPr lang="en-US" altLang="zh-CN" b="1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.searchBar.tintColor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9516020"/>
              </p:ext>
            </p:extLst>
          </p:nvPr>
        </p:nvGraphicFramePr>
        <p:xfrm>
          <a:off x="1657834" y="2277711"/>
          <a:ext cx="8128000" cy="38658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064000"/>
                <a:gridCol w="4064000"/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常用属性</a:t>
                      </a:r>
                      <a:endParaRPr lang="zh-CN" altLang="en-US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placeholder </a:t>
                      </a:r>
                      <a:endParaRPr lang="zh-CN" altLang="en-US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搜索框的文字占位符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prompt </a:t>
                      </a:r>
                      <a:endParaRPr lang="zh-CN" altLang="en-US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搜索条提示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barTintColor</a:t>
                      </a:r>
                      <a:r>
                        <a:rPr lang="en-US" altLang="zh-CN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 </a:t>
                      </a:r>
                      <a:endParaRPr lang="zh-CN" altLang="en-US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背景色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tintColor</a:t>
                      </a:r>
                      <a:r>
                        <a:rPr lang="en-US" altLang="zh-CN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 </a:t>
                      </a:r>
                      <a:endParaRPr lang="zh-CN" altLang="en-US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前景色（如取消按钮颜色）</a:t>
                      </a:r>
                      <a:endParaRPr lang="zh-CN" altLang="en-US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searchBarStyle</a:t>
                      </a:r>
                      <a:endParaRPr lang="zh-CN" altLang="en-US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搜索条主题样式。</a:t>
                      </a:r>
                    </a:p>
                    <a:p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默认为 </a:t>
                      </a:r>
                      <a:r>
                        <a:rPr lang="en-US" altLang="zh-CN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.Prominent</a:t>
                      </a:r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 </a:t>
                      </a:r>
                      <a:r>
                        <a:rPr lang="en-US" altLang="zh-CN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(</a:t>
                      </a:r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突出</a:t>
                      </a:r>
                      <a:r>
                        <a:rPr lang="en-US" altLang="zh-CN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)</a:t>
                      </a:r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，搜索条半透明，搜索框不透明</a:t>
                      </a:r>
                    </a:p>
                    <a:p>
                      <a:endParaRPr lang="zh-CN" altLang="en-US" dirty="0" smtClean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  <a:p>
                      <a:r>
                        <a:rPr lang="en-US" altLang="zh-CN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.Minimal</a:t>
                      </a:r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 </a:t>
                      </a:r>
                      <a:r>
                        <a:rPr lang="en-US" altLang="zh-CN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:</a:t>
                      </a:r>
                      <a:r>
                        <a:rPr lang="zh-CN" altLang="en-US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搜索条全透明，搜索框半透明</a:t>
                      </a:r>
                    </a:p>
                    <a:p>
                      <a:endParaRPr lang="zh-CN" altLang="en-US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52406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-1" y="351239"/>
            <a:ext cx="4572001" cy="521186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40"/>
            <a:ext cx="2914166" cy="592384"/>
            <a:chOff x="201702" y="3223820"/>
            <a:chExt cx="3463863" cy="613406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20"/>
              <a:ext cx="3463863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搜索条定制示例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987274" y="1225681"/>
            <a:ext cx="1004509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000000"/>
                </a:solidFill>
                <a:latin typeface="Menlo-Regular" charset="0"/>
              </a:rPr>
              <a:t>在</a:t>
            </a:r>
            <a:r>
              <a:rPr lang="en-US" altLang="zh-CN" sz="1600" dirty="0" err="1" smtClean="0">
                <a:solidFill>
                  <a:srgbClr val="000000"/>
                </a:solidFill>
                <a:latin typeface="Menlo-Regular" charset="0"/>
              </a:rPr>
              <a:t>viewDidLoad</a:t>
            </a:r>
            <a:r>
              <a:rPr lang="zh-CN" altLang="en-US" sz="1600" dirty="0" smtClean="0">
                <a:solidFill>
                  <a:srgbClr val="000000"/>
                </a:solidFill>
                <a:latin typeface="Menlo-Regular" charset="0"/>
              </a:rPr>
              <a:t>中添加：</a:t>
            </a:r>
          </a:p>
          <a:p>
            <a:endParaRPr lang="zh-CN" altLang="en-US" sz="1600" dirty="0" smtClean="0">
              <a:solidFill>
                <a:srgbClr val="000000"/>
              </a:solidFill>
              <a:latin typeface="Menlo-Regular" charset="0"/>
            </a:endParaRPr>
          </a:p>
          <a:p>
            <a:r>
              <a:rPr lang="zh-CN" altLang="en-US" sz="1600" dirty="0" smtClean="0">
                <a:solidFill>
                  <a:srgbClr val="448993"/>
                </a:solidFill>
                <a:latin typeface="Menlo-Regular" charset="0"/>
              </a:rPr>
              <a:t>	 </a:t>
            </a:r>
            <a:r>
              <a:rPr lang="nb-NO" altLang="zh-CN" sz="1600" dirty="0" err="1" smtClean="0">
                <a:solidFill>
                  <a:srgbClr val="448993"/>
                </a:solidFill>
                <a:latin typeface="Menlo-Regular" charset="0"/>
              </a:rPr>
              <a:t>sc</a:t>
            </a:r>
            <a:r>
              <a:rPr lang="nb-NO" altLang="zh-CN" sz="1600" dirty="0" err="1" smtClean="0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nb-NO" altLang="zh-CN" sz="1600" dirty="0" err="1" smtClean="0">
                <a:solidFill>
                  <a:srgbClr val="5C2699"/>
                </a:solidFill>
                <a:latin typeface="Menlo-Regular" charset="0"/>
              </a:rPr>
              <a:t>searchBar</a:t>
            </a:r>
            <a:r>
              <a:rPr lang="nb-NO" altLang="zh-CN" sz="1600" dirty="0" err="1" smtClean="0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nb-NO" altLang="zh-CN" sz="1600" dirty="0" err="1" smtClean="0">
                <a:solidFill>
                  <a:srgbClr val="5C2699"/>
                </a:solidFill>
                <a:latin typeface="Menlo-Regular" charset="0"/>
              </a:rPr>
              <a:t>placeholder</a:t>
            </a:r>
            <a:r>
              <a:rPr lang="nb-NO" altLang="zh-CN" sz="16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nb-NO" altLang="zh-CN" sz="1600" dirty="0">
                <a:solidFill>
                  <a:srgbClr val="000000"/>
                </a:solidFill>
                <a:latin typeface="Menlo-Regular" charset="0"/>
              </a:rPr>
              <a:t>= </a:t>
            </a:r>
            <a:r>
              <a:rPr lang="nb-NO" altLang="zh-CN" sz="1600" dirty="0" smtClean="0">
                <a:solidFill>
                  <a:srgbClr val="BA0011"/>
                </a:solidFill>
                <a:latin typeface="Menlo-Regular" charset="0"/>
              </a:rPr>
              <a:t>“</a:t>
            </a:r>
            <a:r>
              <a:rPr lang="zh-CN" altLang="nb-NO" sz="1600" dirty="0" smtClean="0">
                <a:solidFill>
                  <a:srgbClr val="BA0011"/>
                </a:solidFill>
                <a:latin typeface="PingFangSC-Regular" charset="-122"/>
                <a:ea typeface="PingFangSC-Regular" charset="-122"/>
              </a:rPr>
              <a:t>输入</a:t>
            </a:r>
            <a:r>
              <a:rPr lang="zh-CN" altLang="nb-NO" sz="1600" dirty="0">
                <a:solidFill>
                  <a:srgbClr val="BA0011"/>
                </a:solidFill>
                <a:latin typeface="PingFangSC-Regular" charset="-122"/>
                <a:ea typeface="PingFangSC-Regular" charset="-122"/>
              </a:rPr>
              <a:t>餐馆名</a:t>
            </a:r>
            <a:r>
              <a:rPr lang="zh-CN" altLang="nb-NO" sz="1600" dirty="0" smtClean="0">
                <a:solidFill>
                  <a:srgbClr val="BA0011"/>
                </a:solidFill>
                <a:latin typeface="PingFangSC-Regular" charset="-122"/>
                <a:ea typeface="PingFangSC-Regular" charset="-122"/>
              </a:rPr>
              <a:t>搜索</a:t>
            </a:r>
            <a:r>
              <a:rPr lang="is-IS" altLang="zh-CN" sz="1600" dirty="0" smtClean="0">
                <a:solidFill>
                  <a:srgbClr val="BA0011"/>
                </a:solidFill>
                <a:latin typeface="PingFangSC-Regular" charset="-122"/>
                <a:ea typeface="PingFangSC-Regular" charset="-122"/>
              </a:rPr>
              <a:t>…</a:t>
            </a:r>
            <a:r>
              <a:rPr lang="nb-NO" altLang="zh-CN" sz="1600" dirty="0" smtClean="0">
                <a:solidFill>
                  <a:srgbClr val="BA0011"/>
                </a:solidFill>
                <a:latin typeface="Menlo-Regular" charset="0"/>
                <a:ea typeface="PingFangSC-Regular" charset="-122"/>
              </a:rPr>
              <a:t>"</a:t>
            </a:r>
            <a:endParaRPr lang="nb-NO" altLang="zh-CN" sz="1600" dirty="0">
              <a:solidFill>
                <a:srgbClr val="000000"/>
              </a:solidFill>
              <a:latin typeface="Menlo-Regular" charset="0"/>
              <a:ea typeface="PingFangSC-Regular" charset="-122"/>
            </a:endParaRPr>
          </a:p>
          <a:p>
            <a:r>
              <a:rPr lang="nb-NO" altLang="zh-CN" sz="1600" dirty="0">
                <a:solidFill>
                  <a:srgbClr val="000000"/>
                </a:solidFill>
                <a:latin typeface="Menlo-Regular" charset="0"/>
                <a:ea typeface="PingFangSC-Regular" charset="-122"/>
              </a:rPr>
              <a:t>        </a:t>
            </a:r>
            <a:r>
              <a:rPr lang="nb-NO" altLang="zh-CN" sz="1600" dirty="0" err="1">
                <a:solidFill>
                  <a:srgbClr val="448993"/>
                </a:solidFill>
                <a:latin typeface="Menlo-Regular" charset="0"/>
                <a:ea typeface="PingFangSC-Regular" charset="-122"/>
              </a:rPr>
              <a:t>sc</a:t>
            </a:r>
            <a:r>
              <a:rPr lang="nb-NO" altLang="zh-CN" sz="1600" dirty="0" err="1">
                <a:solidFill>
                  <a:srgbClr val="000000"/>
                </a:solidFill>
                <a:latin typeface="Menlo-Regular" charset="0"/>
                <a:ea typeface="PingFangSC-Regular" charset="-122"/>
              </a:rPr>
              <a:t>.</a:t>
            </a:r>
            <a:r>
              <a:rPr lang="nb-NO" altLang="zh-CN" sz="1600" dirty="0" err="1">
                <a:solidFill>
                  <a:srgbClr val="5C2699"/>
                </a:solidFill>
                <a:latin typeface="Menlo-Regular" charset="0"/>
                <a:ea typeface="PingFangSC-Regular" charset="-122"/>
              </a:rPr>
              <a:t>searchBar</a:t>
            </a:r>
            <a:r>
              <a:rPr lang="nb-NO" altLang="zh-CN" sz="1600" dirty="0" err="1">
                <a:solidFill>
                  <a:srgbClr val="000000"/>
                </a:solidFill>
                <a:latin typeface="Menlo-Regular" charset="0"/>
                <a:ea typeface="PingFangSC-Regular" charset="-122"/>
              </a:rPr>
              <a:t>.</a:t>
            </a:r>
            <a:r>
              <a:rPr lang="nb-NO" altLang="zh-CN" sz="1600" dirty="0" err="1">
                <a:solidFill>
                  <a:srgbClr val="5C2699"/>
                </a:solidFill>
                <a:latin typeface="Menlo-Regular" charset="0"/>
                <a:ea typeface="PingFangSC-Regular" charset="-122"/>
              </a:rPr>
              <a:t>tintColor</a:t>
            </a:r>
            <a:r>
              <a:rPr lang="nb-NO" altLang="zh-CN" sz="1600" dirty="0">
                <a:solidFill>
                  <a:srgbClr val="000000"/>
                </a:solidFill>
                <a:latin typeface="Menlo-Regular" charset="0"/>
                <a:ea typeface="PingFangSC-Regular" charset="-122"/>
              </a:rPr>
              <a:t> = </a:t>
            </a:r>
            <a:r>
              <a:rPr lang="nb-NO" altLang="zh-CN" sz="1600" dirty="0" err="1">
                <a:solidFill>
                  <a:srgbClr val="4D009E"/>
                </a:solidFill>
                <a:latin typeface="Menlo-Regular" charset="0"/>
                <a:ea typeface="PingFangSC-Regular" charset="-122"/>
              </a:rPr>
              <a:t>UIColor</a:t>
            </a:r>
            <a:r>
              <a:rPr lang="nb-NO" altLang="zh-CN" sz="1600" dirty="0" err="1">
                <a:solidFill>
                  <a:srgbClr val="000000"/>
                </a:solidFill>
                <a:latin typeface="Menlo-Regular" charset="0"/>
                <a:ea typeface="PingFangSC-Regular" charset="-122"/>
              </a:rPr>
              <a:t>.</a:t>
            </a:r>
            <a:r>
              <a:rPr lang="nb-NO" altLang="zh-CN" sz="1600" dirty="0" err="1">
                <a:solidFill>
                  <a:srgbClr val="2E0D6E"/>
                </a:solidFill>
                <a:latin typeface="Menlo-Regular" charset="0"/>
                <a:ea typeface="PingFangSC-Regular" charset="-122"/>
              </a:rPr>
              <a:t>whiteColor</a:t>
            </a:r>
            <a:r>
              <a:rPr lang="nb-NO" altLang="zh-CN" sz="1600" dirty="0">
                <a:solidFill>
                  <a:srgbClr val="000000"/>
                </a:solidFill>
                <a:latin typeface="Menlo-Regular" charset="0"/>
                <a:ea typeface="PingFangSC-Regular" charset="-122"/>
              </a:rPr>
              <a:t>()</a:t>
            </a:r>
          </a:p>
          <a:p>
            <a:r>
              <a:rPr lang="nb-NO" altLang="zh-CN" sz="1600" dirty="0">
                <a:solidFill>
                  <a:srgbClr val="000000"/>
                </a:solidFill>
                <a:latin typeface="Menlo-Regular" charset="0"/>
                <a:ea typeface="PingFangSC-Regular" charset="-122"/>
              </a:rPr>
              <a:t>        </a:t>
            </a:r>
            <a:r>
              <a:rPr lang="nb-NO" altLang="zh-CN" sz="1600" dirty="0" err="1">
                <a:solidFill>
                  <a:srgbClr val="448993"/>
                </a:solidFill>
                <a:latin typeface="Menlo-Regular" charset="0"/>
                <a:ea typeface="PingFangSC-Regular" charset="-122"/>
              </a:rPr>
              <a:t>sc</a:t>
            </a:r>
            <a:r>
              <a:rPr lang="nb-NO" altLang="zh-CN" sz="1600" dirty="0" err="1">
                <a:solidFill>
                  <a:srgbClr val="000000"/>
                </a:solidFill>
                <a:latin typeface="Menlo-Regular" charset="0"/>
                <a:ea typeface="PingFangSC-Regular" charset="-122"/>
              </a:rPr>
              <a:t>.</a:t>
            </a:r>
            <a:r>
              <a:rPr lang="nb-NO" altLang="zh-CN" sz="1600" dirty="0" err="1">
                <a:solidFill>
                  <a:srgbClr val="5C2699"/>
                </a:solidFill>
                <a:latin typeface="Menlo-Regular" charset="0"/>
                <a:ea typeface="PingFangSC-Regular" charset="-122"/>
              </a:rPr>
              <a:t>searchBar</a:t>
            </a:r>
            <a:r>
              <a:rPr lang="nb-NO" altLang="zh-CN" sz="1600" dirty="0" err="1">
                <a:solidFill>
                  <a:srgbClr val="000000"/>
                </a:solidFill>
                <a:latin typeface="Menlo-Regular" charset="0"/>
                <a:ea typeface="PingFangSC-Regular" charset="-122"/>
              </a:rPr>
              <a:t>.</a:t>
            </a:r>
            <a:r>
              <a:rPr lang="nb-NO" altLang="zh-CN" sz="1600" dirty="0" err="1">
                <a:solidFill>
                  <a:srgbClr val="5C2699"/>
                </a:solidFill>
                <a:latin typeface="Menlo-Regular" charset="0"/>
                <a:ea typeface="PingFangSC-Regular" charset="-122"/>
              </a:rPr>
              <a:t>barTintColor</a:t>
            </a:r>
            <a:r>
              <a:rPr lang="nb-NO" altLang="zh-CN" sz="1600" dirty="0">
                <a:solidFill>
                  <a:srgbClr val="000000"/>
                </a:solidFill>
                <a:latin typeface="Menlo-Regular" charset="0"/>
                <a:ea typeface="PingFangSC-Regular" charset="-122"/>
              </a:rPr>
              <a:t> = </a:t>
            </a:r>
            <a:r>
              <a:rPr lang="nb-NO" altLang="zh-CN" sz="1600" dirty="0" err="1">
                <a:solidFill>
                  <a:srgbClr val="4D009E"/>
                </a:solidFill>
                <a:latin typeface="Menlo-Regular" charset="0"/>
                <a:ea typeface="PingFangSC-Regular" charset="-122"/>
              </a:rPr>
              <a:t>UIColor</a:t>
            </a:r>
            <a:r>
              <a:rPr lang="nb-NO" altLang="zh-CN" sz="1600" dirty="0" err="1">
                <a:solidFill>
                  <a:srgbClr val="000000"/>
                </a:solidFill>
                <a:latin typeface="Menlo-Regular" charset="0"/>
                <a:ea typeface="PingFangSC-Regular" charset="-122"/>
              </a:rPr>
              <a:t>.</a:t>
            </a:r>
            <a:r>
              <a:rPr lang="nb-NO" altLang="zh-CN" sz="1600" dirty="0" err="1">
                <a:solidFill>
                  <a:srgbClr val="2E0D6E"/>
                </a:solidFill>
                <a:latin typeface="Menlo-Regular" charset="0"/>
                <a:ea typeface="PingFangSC-Regular" charset="-122"/>
              </a:rPr>
              <a:t>orangeColor</a:t>
            </a:r>
            <a:r>
              <a:rPr lang="nb-NO" altLang="zh-CN" sz="1600" dirty="0">
                <a:solidFill>
                  <a:srgbClr val="000000"/>
                </a:solidFill>
                <a:latin typeface="Menlo-Regular" charset="0"/>
                <a:ea typeface="PingFangSC-Regular" charset="-122"/>
              </a:rPr>
              <a:t>()</a:t>
            </a:r>
            <a:endParaRPr lang="de-DE" altLang="zh-CN" sz="1600" dirty="0">
              <a:solidFill>
                <a:srgbClr val="000000"/>
              </a:solidFill>
              <a:latin typeface="Menlo-Regular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831" y="2640502"/>
            <a:ext cx="4064000" cy="14605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99594" y="4301134"/>
            <a:ext cx="100450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000000"/>
                </a:solidFill>
                <a:latin typeface="Menlo-Regular" charset="0"/>
              </a:rPr>
              <a:t>使用透明样式，在</a:t>
            </a:r>
            <a:r>
              <a:rPr lang="en-US" altLang="zh-CN" sz="1600" dirty="0" err="1" smtClean="0">
                <a:solidFill>
                  <a:srgbClr val="000000"/>
                </a:solidFill>
                <a:latin typeface="Menlo-Regular" charset="0"/>
              </a:rPr>
              <a:t>viewDidLoad</a:t>
            </a:r>
            <a:r>
              <a:rPr lang="zh-CN" altLang="en-US" sz="1600" dirty="0" smtClean="0">
                <a:solidFill>
                  <a:srgbClr val="000000"/>
                </a:solidFill>
                <a:latin typeface="Menlo-Regular" charset="0"/>
              </a:rPr>
              <a:t>中添加：</a:t>
            </a:r>
          </a:p>
          <a:p>
            <a:endParaRPr lang="zh-CN" altLang="en-US" sz="1600" dirty="0" smtClean="0">
              <a:solidFill>
                <a:srgbClr val="000000"/>
              </a:solidFill>
              <a:latin typeface="Menlo-Regular" charset="0"/>
            </a:endParaRPr>
          </a:p>
          <a:p>
            <a:r>
              <a:rPr lang="zh-CN" altLang="en-US" sz="1600" dirty="0" smtClean="0">
                <a:solidFill>
                  <a:srgbClr val="448993"/>
                </a:solidFill>
                <a:latin typeface="Menlo-Regular" charset="0"/>
              </a:rPr>
              <a:t>	 </a:t>
            </a:r>
            <a:r>
              <a:rPr lang="nb-NO" altLang="zh-CN" sz="1600" dirty="0" err="1">
                <a:solidFill>
                  <a:srgbClr val="448993"/>
                </a:solidFill>
                <a:latin typeface="Menlo-Regular" charset="0"/>
              </a:rPr>
              <a:t>sc</a:t>
            </a:r>
            <a:r>
              <a:rPr lang="nb-NO" altLang="zh-CN" sz="1600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nb-NO" altLang="zh-CN" sz="1600" dirty="0" err="1">
                <a:solidFill>
                  <a:srgbClr val="5C2699"/>
                </a:solidFill>
                <a:latin typeface="Menlo-Regular" charset="0"/>
              </a:rPr>
              <a:t>searchBar</a:t>
            </a:r>
            <a:r>
              <a:rPr lang="nb-NO" altLang="zh-CN" sz="1600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nb-NO" altLang="zh-CN" sz="1600" dirty="0" err="1">
                <a:solidFill>
                  <a:srgbClr val="5C2699"/>
                </a:solidFill>
                <a:latin typeface="Menlo-Regular" charset="0"/>
              </a:rPr>
              <a:t>placeholder</a:t>
            </a:r>
            <a:r>
              <a:rPr lang="nb-NO" altLang="zh-CN" sz="1600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nb-NO" altLang="zh-CN" sz="1600" dirty="0">
                <a:solidFill>
                  <a:srgbClr val="BA0011"/>
                </a:solidFill>
                <a:latin typeface="Menlo-Regular" charset="0"/>
              </a:rPr>
              <a:t>"</a:t>
            </a:r>
            <a:r>
              <a:rPr lang="zh-CN" altLang="nb-NO" sz="1600" dirty="0">
                <a:solidFill>
                  <a:srgbClr val="BA0011"/>
                </a:solidFill>
                <a:latin typeface="PingFangSC-Regular" charset="-122"/>
                <a:ea typeface="PingFangSC-Regular" charset="-122"/>
              </a:rPr>
              <a:t>输入餐馆名搜索</a:t>
            </a:r>
            <a:r>
              <a:rPr lang="nb-NO" altLang="zh-CN" sz="1600" dirty="0">
                <a:solidFill>
                  <a:srgbClr val="BA0011"/>
                </a:solidFill>
                <a:latin typeface="Menlo-Regular" charset="0"/>
                <a:ea typeface="PingFangSC-Regular" charset="-122"/>
              </a:rPr>
              <a:t>..."</a:t>
            </a:r>
            <a:endParaRPr lang="nb-NO" altLang="zh-CN" sz="1600" dirty="0">
              <a:solidFill>
                <a:srgbClr val="000000"/>
              </a:solidFill>
              <a:latin typeface="Menlo-Regular" charset="0"/>
              <a:ea typeface="PingFangSC-Regular" charset="-122"/>
            </a:endParaRPr>
          </a:p>
          <a:p>
            <a:r>
              <a:rPr lang="nb-NO" altLang="zh-CN" sz="1600" dirty="0">
                <a:solidFill>
                  <a:srgbClr val="000000"/>
                </a:solidFill>
                <a:latin typeface="Menlo-Regular" charset="0"/>
                <a:ea typeface="PingFangSC-Regular" charset="-122"/>
              </a:rPr>
              <a:t>        </a:t>
            </a:r>
            <a:r>
              <a:rPr lang="nb-NO" altLang="zh-CN" sz="1600" dirty="0" err="1">
                <a:solidFill>
                  <a:srgbClr val="448993"/>
                </a:solidFill>
                <a:latin typeface="Menlo-Regular" charset="0"/>
                <a:ea typeface="PingFangSC-Regular" charset="-122"/>
              </a:rPr>
              <a:t>sc</a:t>
            </a:r>
            <a:r>
              <a:rPr lang="nb-NO" altLang="zh-CN" sz="1600" dirty="0" err="1">
                <a:solidFill>
                  <a:srgbClr val="000000"/>
                </a:solidFill>
                <a:latin typeface="Menlo-Regular" charset="0"/>
                <a:ea typeface="PingFangSC-Regular" charset="-122"/>
              </a:rPr>
              <a:t>.</a:t>
            </a:r>
            <a:r>
              <a:rPr lang="nb-NO" altLang="zh-CN" sz="1600" dirty="0" err="1">
                <a:solidFill>
                  <a:srgbClr val="5C2699"/>
                </a:solidFill>
                <a:latin typeface="Menlo-Regular" charset="0"/>
                <a:ea typeface="PingFangSC-Regular" charset="-122"/>
              </a:rPr>
              <a:t>searchBar</a:t>
            </a:r>
            <a:r>
              <a:rPr lang="nb-NO" altLang="zh-CN" sz="1600" dirty="0" err="1">
                <a:solidFill>
                  <a:srgbClr val="000000"/>
                </a:solidFill>
                <a:latin typeface="Menlo-Regular" charset="0"/>
                <a:ea typeface="PingFangSC-Regular" charset="-122"/>
              </a:rPr>
              <a:t>.</a:t>
            </a:r>
            <a:r>
              <a:rPr lang="nb-NO" altLang="zh-CN" sz="1600" dirty="0" err="1">
                <a:solidFill>
                  <a:srgbClr val="5C2699"/>
                </a:solidFill>
                <a:latin typeface="Menlo-Regular" charset="0"/>
                <a:ea typeface="PingFangSC-Regular" charset="-122"/>
              </a:rPr>
              <a:t>searchBarStyle</a:t>
            </a:r>
            <a:r>
              <a:rPr lang="nb-NO" altLang="zh-CN" sz="1600" dirty="0">
                <a:solidFill>
                  <a:srgbClr val="000000"/>
                </a:solidFill>
                <a:latin typeface="Menlo-Regular" charset="0"/>
                <a:ea typeface="PingFangSC-Regular" charset="-122"/>
              </a:rPr>
              <a:t> = .</a:t>
            </a:r>
            <a:r>
              <a:rPr lang="nb-NO" altLang="zh-CN" sz="1600" dirty="0">
                <a:solidFill>
                  <a:srgbClr val="2E0D6E"/>
                </a:solidFill>
                <a:latin typeface="Menlo-Regular" charset="0"/>
                <a:ea typeface="PingFangSC-Regular" charset="-122"/>
              </a:rPr>
              <a:t>Minimal</a:t>
            </a:r>
            <a:endParaRPr lang="de-DE" altLang="zh-CN" sz="1600" dirty="0">
              <a:solidFill>
                <a:srgbClr val="000000"/>
              </a:solidFill>
              <a:latin typeface="Menlo-Regular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4517" y="2549120"/>
            <a:ext cx="3669608" cy="4082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393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294114" y="4547616"/>
            <a:ext cx="59776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课件及参考源码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</a:t>
            </a:r>
            <a:r>
              <a:rPr lang="en-US" altLang="zh-CN" sz="2000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github.com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2000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yagamis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2000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searchbar</a:t>
            </a:r>
            <a:endParaRPr lang="zh-CN" altLang="en-US" sz="20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66667" cy="68380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294114" y="1853184"/>
            <a:ext cx="48006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作业</a:t>
            </a:r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增强搜索筛选，实现同时可以按地点筛选。</a:t>
            </a:r>
            <a:endParaRPr lang="zh-CN" altLang="en-US" b="1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624" y="703279"/>
            <a:ext cx="3065417" cy="5431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8344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979">
        <p15:prstTrans prst="pageCurlDouble"/>
      </p:transition>
    </mc:Choice>
    <mc:Fallback xmlns="">
      <p:transition spd="slow" advTm="397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62400" y="2194560"/>
            <a:ext cx="46329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失败了我不后悔，但我一定会后悔没去尝试</a:t>
            </a:r>
            <a:r>
              <a:rPr lang="zh-CN" altLang="en-US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。</a:t>
            </a:r>
            <a:r>
              <a:rPr lang="en-US" altLang="zh-CN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endParaRPr lang="en-US" altLang="zh-CN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                   </a:t>
            </a:r>
          </a:p>
          <a:p>
            <a:r>
              <a:rPr lang="zh-CN" altLang="en-US" i="1" dirty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                      </a:t>
            </a:r>
            <a:r>
              <a:rPr lang="en-US" altLang="zh-CN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– </a:t>
            </a:r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杰夫</a:t>
            </a:r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贝索斯</a:t>
            </a:r>
            <a:endParaRPr lang="en-US" altLang="zh-CN" dirty="0">
              <a:effectLst/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901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92480" y="1341121"/>
            <a:ext cx="10253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大多数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在屏幕顶端都有搜索条，如何实现？</a:t>
            </a:r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92480" y="2779777"/>
            <a:ext cx="1025347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这章我们将学到：</a:t>
            </a:r>
          </a:p>
          <a:p>
            <a:endParaRPr lang="zh-CN" altLang="en-US" sz="20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2000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UISearchController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来创建搜索条、管理搜索结果</a:t>
            </a:r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工程基于上一章完成版</a:t>
            </a:r>
          </a:p>
        </p:txBody>
      </p:sp>
    </p:spTree>
    <p:extLst>
      <p:ext uri="{BB962C8B-B14F-4D97-AF65-F5344CB8AC3E}">
        <p14:creationId xmlns:p14="http://schemas.microsoft.com/office/powerpoint/2010/main" val="278450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12" y="200235"/>
            <a:ext cx="2190476" cy="337142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03350" y="778085"/>
            <a:ext cx="1028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rPr>
              <a:t>目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619250" y="2657685"/>
            <a:ext cx="1028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rPr>
              <a:t>录</a:t>
            </a:r>
            <a:endParaRPr lang="zh-CN" altLang="en-US" sz="3600" b="1" dirty="0">
              <a:solidFill>
                <a:schemeClr val="bg1"/>
              </a:solidFill>
              <a:latin typeface="新蒂下午茶基本版" panose="03000600000000000000" pitchFamily="66" charset="-122"/>
              <a:ea typeface="新蒂下午茶基本版" panose="03000600000000000000" pitchFamily="66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488" y="49262"/>
            <a:ext cx="5928865" cy="99394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487" y="971267"/>
            <a:ext cx="5928865" cy="993941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581229" y="254865"/>
            <a:ext cx="78106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UISearchController</a:t>
            </a: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使用方法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487" y="1992498"/>
            <a:ext cx="5928865" cy="993941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487" y="3037405"/>
            <a:ext cx="5928865" cy="993941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3581228" y="1122158"/>
            <a:ext cx="78106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Core</a:t>
            </a: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581228" y="2176997"/>
            <a:ext cx="78106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de-DE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de-DE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Core Data</a:t>
            </a:r>
            <a:r>
              <a:rPr lang="zh-CN" altLang="de-DE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3581227" y="3170938"/>
            <a:ext cx="78106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创建托管对象模型</a:t>
            </a: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487" y="4932855"/>
            <a:ext cx="5928865" cy="993941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3581227" y="5150281"/>
            <a:ext cx="78106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取回数据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487" y="5831864"/>
            <a:ext cx="5928865" cy="993941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3581227" y="6049290"/>
            <a:ext cx="78106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删除和更新数据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487" y="3937663"/>
            <a:ext cx="5928865" cy="993941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3581227" y="4155089"/>
            <a:ext cx="78106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使用托管对象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88760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40">
        <p15:prstTrans prst="pageCurlDouble"/>
      </p:transition>
    </mc:Choice>
    <mc:Fallback xmlns="">
      <p:transition spd="slow" advTm="294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62954"/>
            <a:ext cx="82022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err="1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UISearchController</a:t>
            </a:r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使用方法</a:t>
            </a:r>
          </a:p>
        </p:txBody>
      </p:sp>
      <p:sp>
        <p:nvSpPr>
          <p:cNvPr id="24" name="任意多边形 23"/>
          <p:cNvSpPr/>
          <p:nvPr/>
        </p:nvSpPr>
        <p:spPr>
          <a:xfrm>
            <a:off x="5244131" y="361237"/>
            <a:ext cx="1383321" cy="3091123"/>
          </a:xfrm>
          <a:custGeom>
            <a:avLst/>
            <a:gdLst/>
            <a:ahLst/>
            <a:cxnLst/>
            <a:rect l="l" t="t" r="r" b="b"/>
            <a:pathLst>
              <a:path w="1383321" h="3091123">
                <a:moveTo>
                  <a:pt x="1110072" y="0"/>
                </a:moveTo>
                <a:lnTo>
                  <a:pt x="1195462" y="17078"/>
                </a:lnTo>
                <a:lnTo>
                  <a:pt x="1229618" y="34156"/>
                </a:lnTo>
                <a:cubicBezTo>
                  <a:pt x="1332087" y="56927"/>
                  <a:pt x="1383321" y="125239"/>
                  <a:pt x="1383321" y="239092"/>
                </a:cubicBezTo>
                <a:cubicBezTo>
                  <a:pt x="1383321" y="250478"/>
                  <a:pt x="1377628" y="273248"/>
                  <a:pt x="1366243" y="307404"/>
                </a:cubicBezTo>
                <a:cubicBezTo>
                  <a:pt x="1366243" y="318790"/>
                  <a:pt x="1366243" y="358638"/>
                  <a:pt x="1366243" y="426951"/>
                </a:cubicBezTo>
                <a:cubicBezTo>
                  <a:pt x="1354857" y="461107"/>
                  <a:pt x="1349165" y="495263"/>
                  <a:pt x="1349165" y="529419"/>
                </a:cubicBezTo>
                <a:cubicBezTo>
                  <a:pt x="1337779" y="563575"/>
                  <a:pt x="1332087" y="620502"/>
                  <a:pt x="1332087" y="700199"/>
                </a:cubicBezTo>
                <a:cubicBezTo>
                  <a:pt x="1332087" y="734355"/>
                  <a:pt x="1332087" y="762819"/>
                  <a:pt x="1332087" y="785589"/>
                </a:cubicBezTo>
                <a:lnTo>
                  <a:pt x="1315008" y="853901"/>
                </a:lnTo>
                <a:lnTo>
                  <a:pt x="1315008" y="922214"/>
                </a:lnTo>
                <a:cubicBezTo>
                  <a:pt x="1315008" y="944984"/>
                  <a:pt x="1309316" y="979140"/>
                  <a:pt x="1297930" y="1024681"/>
                </a:cubicBezTo>
                <a:lnTo>
                  <a:pt x="1297930" y="1058837"/>
                </a:lnTo>
                <a:cubicBezTo>
                  <a:pt x="1286545" y="1070223"/>
                  <a:pt x="1280852" y="1087301"/>
                  <a:pt x="1280852" y="1110071"/>
                </a:cubicBezTo>
                <a:lnTo>
                  <a:pt x="1263774" y="1212540"/>
                </a:lnTo>
                <a:cubicBezTo>
                  <a:pt x="1263774" y="1258081"/>
                  <a:pt x="1252389" y="1297930"/>
                  <a:pt x="1229618" y="1332086"/>
                </a:cubicBezTo>
                <a:cubicBezTo>
                  <a:pt x="1218233" y="1377627"/>
                  <a:pt x="1212540" y="1406091"/>
                  <a:pt x="1212540" y="1417476"/>
                </a:cubicBezTo>
                <a:lnTo>
                  <a:pt x="1229618" y="1485788"/>
                </a:lnTo>
                <a:lnTo>
                  <a:pt x="1178384" y="1759036"/>
                </a:lnTo>
                <a:cubicBezTo>
                  <a:pt x="1178384" y="1781807"/>
                  <a:pt x="1178384" y="1793193"/>
                  <a:pt x="1178384" y="1793193"/>
                </a:cubicBezTo>
                <a:lnTo>
                  <a:pt x="1144228" y="1895661"/>
                </a:lnTo>
                <a:lnTo>
                  <a:pt x="1144228" y="1929817"/>
                </a:lnTo>
                <a:lnTo>
                  <a:pt x="1127150" y="2049363"/>
                </a:lnTo>
                <a:cubicBezTo>
                  <a:pt x="1127150" y="2060748"/>
                  <a:pt x="1121457" y="2072134"/>
                  <a:pt x="1110072" y="2083519"/>
                </a:cubicBezTo>
                <a:cubicBezTo>
                  <a:pt x="1110072" y="2129061"/>
                  <a:pt x="1110072" y="2157524"/>
                  <a:pt x="1110072" y="2168909"/>
                </a:cubicBezTo>
                <a:lnTo>
                  <a:pt x="1110072" y="2185987"/>
                </a:lnTo>
                <a:cubicBezTo>
                  <a:pt x="1098687" y="2208758"/>
                  <a:pt x="1087301" y="2231529"/>
                  <a:pt x="1075916" y="2254299"/>
                </a:cubicBezTo>
                <a:lnTo>
                  <a:pt x="1058838" y="2288455"/>
                </a:lnTo>
                <a:cubicBezTo>
                  <a:pt x="1058838" y="2288455"/>
                  <a:pt x="1058838" y="2305533"/>
                  <a:pt x="1058838" y="2339689"/>
                </a:cubicBezTo>
                <a:cubicBezTo>
                  <a:pt x="1058838" y="2351075"/>
                  <a:pt x="1047453" y="2396616"/>
                  <a:pt x="1024682" y="2476314"/>
                </a:cubicBezTo>
                <a:cubicBezTo>
                  <a:pt x="1013297" y="2510470"/>
                  <a:pt x="1007604" y="2538933"/>
                  <a:pt x="1007604" y="2561704"/>
                </a:cubicBezTo>
                <a:lnTo>
                  <a:pt x="1007604" y="2595860"/>
                </a:lnTo>
                <a:cubicBezTo>
                  <a:pt x="996219" y="2630016"/>
                  <a:pt x="979141" y="2664172"/>
                  <a:pt x="956370" y="2698328"/>
                </a:cubicBezTo>
                <a:cubicBezTo>
                  <a:pt x="944984" y="2721099"/>
                  <a:pt x="939292" y="2738177"/>
                  <a:pt x="939292" y="2749562"/>
                </a:cubicBezTo>
                <a:lnTo>
                  <a:pt x="905136" y="2852030"/>
                </a:lnTo>
                <a:cubicBezTo>
                  <a:pt x="893750" y="2852030"/>
                  <a:pt x="882365" y="2863416"/>
                  <a:pt x="870980" y="2886186"/>
                </a:cubicBezTo>
                <a:cubicBezTo>
                  <a:pt x="825438" y="2931728"/>
                  <a:pt x="791282" y="2965884"/>
                  <a:pt x="768512" y="2988655"/>
                </a:cubicBezTo>
                <a:cubicBezTo>
                  <a:pt x="722970" y="3056967"/>
                  <a:pt x="671736" y="3091123"/>
                  <a:pt x="614809" y="3091123"/>
                </a:cubicBezTo>
                <a:cubicBezTo>
                  <a:pt x="580653" y="3091123"/>
                  <a:pt x="563575" y="3074045"/>
                  <a:pt x="563575" y="3039889"/>
                </a:cubicBezTo>
                <a:cubicBezTo>
                  <a:pt x="563575" y="3039889"/>
                  <a:pt x="569268" y="3011426"/>
                  <a:pt x="580653" y="2954498"/>
                </a:cubicBezTo>
                <a:lnTo>
                  <a:pt x="597731" y="2852030"/>
                </a:lnTo>
                <a:lnTo>
                  <a:pt x="631887" y="2766640"/>
                </a:lnTo>
                <a:lnTo>
                  <a:pt x="648965" y="2647094"/>
                </a:lnTo>
                <a:lnTo>
                  <a:pt x="700199" y="2442158"/>
                </a:lnTo>
                <a:lnTo>
                  <a:pt x="700199" y="2390923"/>
                </a:lnTo>
                <a:lnTo>
                  <a:pt x="717277" y="2254299"/>
                </a:lnTo>
                <a:cubicBezTo>
                  <a:pt x="717277" y="2242914"/>
                  <a:pt x="722970" y="2225836"/>
                  <a:pt x="734356" y="2203065"/>
                </a:cubicBezTo>
                <a:cubicBezTo>
                  <a:pt x="745741" y="2180295"/>
                  <a:pt x="751434" y="2157524"/>
                  <a:pt x="751434" y="2134753"/>
                </a:cubicBezTo>
                <a:lnTo>
                  <a:pt x="751434" y="2117675"/>
                </a:lnTo>
                <a:lnTo>
                  <a:pt x="751434" y="2066441"/>
                </a:lnTo>
                <a:lnTo>
                  <a:pt x="768512" y="1998129"/>
                </a:lnTo>
                <a:cubicBezTo>
                  <a:pt x="768512" y="1986743"/>
                  <a:pt x="774204" y="1958280"/>
                  <a:pt x="785590" y="1912739"/>
                </a:cubicBezTo>
                <a:cubicBezTo>
                  <a:pt x="796975" y="1833041"/>
                  <a:pt x="808360" y="1753344"/>
                  <a:pt x="819746" y="1673646"/>
                </a:cubicBezTo>
                <a:cubicBezTo>
                  <a:pt x="819746" y="1628105"/>
                  <a:pt x="819746" y="1605334"/>
                  <a:pt x="819746" y="1605334"/>
                </a:cubicBezTo>
                <a:lnTo>
                  <a:pt x="836824" y="1554100"/>
                </a:lnTo>
                <a:lnTo>
                  <a:pt x="853902" y="1485788"/>
                </a:lnTo>
                <a:lnTo>
                  <a:pt x="853902" y="1451632"/>
                </a:lnTo>
                <a:lnTo>
                  <a:pt x="853902" y="1434554"/>
                </a:lnTo>
                <a:lnTo>
                  <a:pt x="836824" y="1400398"/>
                </a:lnTo>
                <a:lnTo>
                  <a:pt x="853902" y="1315008"/>
                </a:lnTo>
                <a:lnTo>
                  <a:pt x="853902" y="1246696"/>
                </a:lnTo>
                <a:lnTo>
                  <a:pt x="870980" y="1144227"/>
                </a:lnTo>
                <a:cubicBezTo>
                  <a:pt x="870980" y="1121457"/>
                  <a:pt x="870980" y="1098686"/>
                  <a:pt x="870980" y="1075915"/>
                </a:cubicBezTo>
                <a:cubicBezTo>
                  <a:pt x="870980" y="1041759"/>
                  <a:pt x="870980" y="1018989"/>
                  <a:pt x="870980" y="1007603"/>
                </a:cubicBezTo>
                <a:lnTo>
                  <a:pt x="905136" y="870979"/>
                </a:lnTo>
                <a:cubicBezTo>
                  <a:pt x="905136" y="779897"/>
                  <a:pt x="893750" y="734355"/>
                  <a:pt x="870980" y="734355"/>
                </a:cubicBezTo>
                <a:cubicBezTo>
                  <a:pt x="859594" y="734355"/>
                  <a:pt x="853902" y="734355"/>
                  <a:pt x="853902" y="734355"/>
                </a:cubicBezTo>
                <a:lnTo>
                  <a:pt x="785590" y="785589"/>
                </a:lnTo>
                <a:cubicBezTo>
                  <a:pt x="785590" y="796975"/>
                  <a:pt x="779897" y="808360"/>
                  <a:pt x="768512" y="819745"/>
                </a:cubicBezTo>
                <a:cubicBezTo>
                  <a:pt x="734356" y="842516"/>
                  <a:pt x="705892" y="865287"/>
                  <a:pt x="683121" y="888057"/>
                </a:cubicBezTo>
                <a:cubicBezTo>
                  <a:pt x="648965" y="922214"/>
                  <a:pt x="626195" y="944984"/>
                  <a:pt x="614809" y="956369"/>
                </a:cubicBezTo>
                <a:lnTo>
                  <a:pt x="580653" y="973447"/>
                </a:lnTo>
                <a:lnTo>
                  <a:pt x="563575" y="990525"/>
                </a:lnTo>
                <a:lnTo>
                  <a:pt x="529419" y="1007603"/>
                </a:lnTo>
                <a:lnTo>
                  <a:pt x="478185" y="1075915"/>
                </a:lnTo>
                <a:cubicBezTo>
                  <a:pt x="478185" y="1087301"/>
                  <a:pt x="461107" y="1104379"/>
                  <a:pt x="426951" y="1127149"/>
                </a:cubicBezTo>
                <a:cubicBezTo>
                  <a:pt x="392795" y="1161305"/>
                  <a:pt x="358639" y="1201154"/>
                  <a:pt x="324483" y="1246696"/>
                </a:cubicBezTo>
                <a:cubicBezTo>
                  <a:pt x="301712" y="1269466"/>
                  <a:pt x="290327" y="1280852"/>
                  <a:pt x="290327" y="1280852"/>
                </a:cubicBezTo>
                <a:lnTo>
                  <a:pt x="187859" y="1366242"/>
                </a:lnTo>
                <a:lnTo>
                  <a:pt x="51234" y="1519944"/>
                </a:lnTo>
                <a:lnTo>
                  <a:pt x="17078" y="1502866"/>
                </a:lnTo>
                <a:cubicBezTo>
                  <a:pt x="5693" y="1480095"/>
                  <a:pt x="0" y="1463017"/>
                  <a:pt x="0" y="1451632"/>
                </a:cubicBezTo>
                <a:lnTo>
                  <a:pt x="0" y="1434554"/>
                </a:lnTo>
                <a:lnTo>
                  <a:pt x="0" y="1349164"/>
                </a:lnTo>
                <a:cubicBezTo>
                  <a:pt x="0" y="1303622"/>
                  <a:pt x="17078" y="1258081"/>
                  <a:pt x="51234" y="1212540"/>
                </a:cubicBezTo>
                <a:cubicBezTo>
                  <a:pt x="96776" y="1166998"/>
                  <a:pt x="125239" y="1132842"/>
                  <a:pt x="136625" y="1110071"/>
                </a:cubicBezTo>
                <a:lnTo>
                  <a:pt x="153703" y="1075915"/>
                </a:lnTo>
                <a:cubicBezTo>
                  <a:pt x="165088" y="1064530"/>
                  <a:pt x="176473" y="1053145"/>
                  <a:pt x="187859" y="1041759"/>
                </a:cubicBezTo>
                <a:cubicBezTo>
                  <a:pt x="210629" y="1007603"/>
                  <a:pt x="222015" y="984833"/>
                  <a:pt x="222015" y="973447"/>
                </a:cubicBezTo>
                <a:cubicBezTo>
                  <a:pt x="244785" y="950677"/>
                  <a:pt x="256171" y="939291"/>
                  <a:pt x="256171" y="939291"/>
                </a:cubicBezTo>
                <a:lnTo>
                  <a:pt x="324483" y="888057"/>
                </a:lnTo>
                <a:lnTo>
                  <a:pt x="358639" y="819745"/>
                </a:lnTo>
                <a:cubicBezTo>
                  <a:pt x="370024" y="808360"/>
                  <a:pt x="381410" y="796975"/>
                  <a:pt x="392795" y="785589"/>
                </a:cubicBezTo>
                <a:lnTo>
                  <a:pt x="461107" y="683121"/>
                </a:lnTo>
                <a:lnTo>
                  <a:pt x="478185" y="666043"/>
                </a:lnTo>
                <a:lnTo>
                  <a:pt x="529419" y="597731"/>
                </a:lnTo>
                <a:lnTo>
                  <a:pt x="580653" y="546497"/>
                </a:lnTo>
                <a:lnTo>
                  <a:pt x="648965" y="478185"/>
                </a:lnTo>
                <a:cubicBezTo>
                  <a:pt x="660351" y="466799"/>
                  <a:pt x="683121" y="438336"/>
                  <a:pt x="717277" y="392794"/>
                </a:cubicBezTo>
                <a:lnTo>
                  <a:pt x="751434" y="358638"/>
                </a:lnTo>
                <a:lnTo>
                  <a:pt x="836824" y="256170"/>
                </a:lnTo>
                <a:cubicBezTo>
                  <a:pt x="848209" y="233400"/>
                  <a:pt x="859594" y="216322"/>
                  <a:pt x="870980" y="204936"/>
                </a:cubicBezTo>
                <a:cubicBezTo>
                  <a:pt x="893750" y="182166"/>
                  <a:pt x="910828" y="165087"/>
                  <a:pt x="922214" y="153702"/>
                </a:cubicBezTo>
                <a:lnTo>
                  <a:pt x="939292" y="136624"/>
                </a:lnTo>
                <a:lnTo>
                  <a:pt x="990526" y="85390"/>
                </a:lnTo>
                <a:cubicBezTo>
                  <a:pt x="1036067" y="28463"/>
                  <a:pt x="1075916" y="0"/>
                  <a:pt x="111007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1961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37">
        <p15:prstTrans prst="pageCurlDouble"/>
      </p:transition>
    </mc:Choice>
    <mc:Fallback xmlns="">
      <p:transition spd="slow" advTm="403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0" y="304801"/>
            <a:ext cx="3316224" cy="567624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40"/>
            <a:ext cx="2067001" cy="592384"/>
            <a:chOff x="201702" y="3223820"/>
            <a:chExt cx="2892555" cy="613406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20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使用方法概览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591462" y="931525"/>
            <a:ext cx="1055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添加一个搜索条至基于列表的</a:t>
            </a:r>
            <a:r>
              <a:rPr lang="en-US" altLang="zh-CN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，关键代码如下：</a:t>
            </a:r>
            <a:endParaRPr lang="zh-CN" altLang="en-US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780696" y="2427569"/>
            <a:ext cx="105564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sc</a:t>
            </a:r>
            <a:r>
              <a:rPr lang="zh-CN" altLang="en-US" sz="1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sz="1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UISearchController</a:t>
            </a:r>
            <a:r>
              <a:rPr lang="en-US" altLang="zh-CN" sz="1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1400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searchResultsController</a:t>
            </a:r>
            <a:r>
              <a:rPr lang="en-US" altLang="zh-CN" sz="1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sz="1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nil)</a:t>
            </a:r>
            <a:endParaRPr lang="zh-CN" altLang="en-US" sz="14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sc.searchResultsUpdater</a:t>
            </a:r>
            <a:r>
              <a:rPr lang="zh-CN" altLang="en-US" sz="1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sz="1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self</a:t>
            </a:r>
            <a:endParaRPr lang="zh-CN" altLang="en-US" sz="14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tableView.tableHeaderView</a:t>
            </a:r>
            <a:r>
              <a:rPr lang="zh-CN" altLang="en-US" sz="1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sz="1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sc.searchBar</a:t>
            </a:r>
            <a:endParaRPr lang="zh-CN" altLang="en-US" sz="14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圆角矩形标注 1"/>
          <p:cNvSpPr/>
          <p:nvPr/>
        </p:nvSpPr>
        <p:spPr>
          <a:xfrm>
            <a:off x="9131808" y="872425"/>
            <a:ext cx="2743200" cy="4963324"/>
          </a:xfrm>
          <a:prstGeom prst="wedgeRoundRectCallout">
            <a:avLst>
              <a:gd name="adj1" fmla="val -105375"/>
              <a:gd name="adj2" fmla="val -1519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创建一个实例，参数为搜索结果的控制器；如果是</a:t>
            </a:r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nil</a:t>
            </a:r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，则结果显示搜索条所在的视图中。</a:t>
            </a:r>
          </a:p>
          <a:p>
            <a:pPr algn="ctr"/>
            <a:endParaRPr kumimoji="1" lang="zh-CN" altLang="en-US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何时定义另一</a:t>
            </a:r>
            <a:r>
              <a:rPr kumimoji="1" lang="zh-CN" altLang="en-US" dirty="0">
                <a:latin typeface="Lantinghei SC Demibold" charset="-122"/>
                <a:ea typeface="Lantinghei SC Demibold" charset="-122"/>
                <a:cs typeface="Lantinghei SC Demibold" charset="-122"/>
              </a:rPr>
              <a:t>个控制器？</a:t>
            </a:r>
          </a:p>
          <a:p>
            <a:pPr algn="ctr"/>
            <a:endParaRPr kumimoji="1" lang="zh-CN" altLang="en-US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pPr algn="ctr"/>
            <a:r>
              <a:rPr kumimoji="1" lang="zh-CN" altLang="en-US" dirty="0">
                <a:latin typeface="Lantinghei SC Demibold" charset="-122"/>
                <a:ea typeface="Lantinghei SC Demibold" charset="-122"/>
                <a:cs typeface="Lantinghei SC Demibold" charset="-122"/>
              </a:rPr>
              <a:t>如果需要不同的搜索结果样式，需要指定一个新的</a:t>
            </a:r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。</a:t>
            </a:r>
          </a:p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如果是</a:t>
            </a:r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nil</a:t>
            </a:r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，则和所在视图（如</a:t>
            </a:r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列表</a:t>
            </a:r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的</a:t>
            </a:r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单元格）样式相同</a:t>
            </a:r>
            <a:endParaRPr kumimoji="1" lang="zh-CN" altLang="en-US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pPr algn="ctr"/>
            <a:endParaRPr kumimoji="1" lang="zh-CN" altLang="en-US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pPr algn="ctr"/>
            <a:endParaRPr kumimoji="1" lang="zh-CN" altLang="en-US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13" name="圆角矩形标注 12"/>
          <p:cNvSpPr/>
          <p:nvPr/>
        </p:nvSpPr>
        <p:spPr>
          <a:xfrm>
            <a:off x="85344" y="2377177"/>
            <a:ext cx="2389632" cy="951239"/>
          </a:xfrm>
          <a:prstGeom prst="wedgeRoundRectCallout">
            <a:avLst>
              <a:gd name="adj1" fmla="val 64416"/>
              <a:gd name="adj2" fmla="val -585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更新搜索结果的</a:t>
            </a:r>
          </a:p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控制器</a:t>
            </a:r>
          </a:p>
        </p:txBody>
      </p:sp>
      <p:sp>
        <p:nvSpPr>
          <p:cNvPr id="14" name="圆角矩形标注 13"/>
          <p:cNvSpPr/>
          <p:nvPr/>
        </p:nvSpPr>
        <p:spPr>
          <a:xfrm>
            <a:off x="3569259" y="3549751"/>
            <a:ext cx="2389632" cy="951239"/>
          </a:xfrm>
          <a:prstGeom prst="wedgeRoundRectCallout">
            <a:avLst>
              <a:gd name="adj1" fmla="val 19008"/>
              <a:gd name="adj2" fmla="val -9557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将列表的页眉视图</a:t>
            </a:r>
          </a:p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指定为搜索条</a:t>
            </a:r>
          </a:p>
        </p:txBody>
      </p:sp>
    </p:spTree>
    <p:extLst>
      <p:ext uri="{BB962C8B-B14F-4D97-AF65-F5344CB8AC3E}">
        <p14:creationId xmlns:p14="http://schemas.microsoft.com/office/powerpoint/2010/main" val="9154272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2" grpId="0" animBg="1"/>
      <p:bldP spid="13" grpId="0" animBg="1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0" y="304801"/>
            <a:ext cx="3316224" cy="567624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40"/>
            <a:ext cx="2067001" cy="592384"/>
            <a:chOff x="201702" y="3223820"/>
            <a:chExt cx="2892555" cy="613406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20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给</a:t>
              </a:r>
              <a:r>
                <a:rPr lang="en-US" altLang="zh-CN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app</a:t>
              </a:r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添加搜索条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591462" y="931525"/>
            <a:ext cx="10556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RestaurantTableViewController.swift</a:t>
            </a:r>
            <a:r>
              <a:rPr lang="zh-CN" altLang="en-US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中定义一个搜索控制器变量：</a:t>
            </a:r>
          </a:p>
          <a:p>
            <a:r>
              <a:rPr lang="en-US" altLang="zh-CN" dirty="0" err="1">
                <a:solidFill>
                  <a:srgbClr val="B40062"/>
                </a:solidFill>
                <a:latin typeface="Menlo-Regular" charset="0"/>
              </a:rPr>
              <a:t>var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sc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: </a:t>
            </a:r>
            <a:r>
              <a:rPr lang="en-US" altLang="zh-CN" dirty="0" err="1">
                <a:solidFill>
                  <a:srgbClr val="4D009E"/>
                </a:solidFill>
                <a:latin typeface="Menlo-Regular" charset="0"/>
              </a:rPr>
              <a:t>UISearchController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!</a:t>
            </a:r>
            <a:endParaRPr lang="zh-CN" altLang="en-US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486192" y="1962635"/>
            <a:ext cx="105564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在</a:t>
            </a:r>
            <a:r>
              <a:rPr lang="en-US" altLang="zh-CN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viewDidLoad</a:t>
            </a:r>
            <a:r>
              <a:rPr lang="zh-CN" altLang="en-US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方法里加入：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dirty="0" err="1">
                <a:solidFill>
                  <a:srgbClr val="448993"/>
                </a:solidFill>
                <a:latin typeface="Menlo-Regular" charset="0"/>
              </a:rPr>
              <a:t>sc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en-US" altLang="zh-CN" dirty="0" err="1">
                <a:solidFill>
                  <a:srgbClr val="4D009E"/>
                </a:solidFill>
                <a:latin typeface="Menlo-Regular" charset="0"/>
              </a:rPr>
              <a:t>UISearchController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searchResultsController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: </a:t>
            </a:r>
            <a:r>
              <a:rPr lang="en-US" altLang="zh-CN" dirty="0">
                <a:solidFill>
                  <a:srgbClr val="B40062"/>
                </a:solidFill>
                <a:latin typeface="Menlo-Regular" charset="0"/>
              </a:rPr>
              <a:t>nil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)</a:t>
            </a:r>
          </a:p>
          <a:p>
            <a:r>
              <a:rPr lang="zh-CN" altLang="en-US" dirty="0" smtClean="0">
                <a:solidFill>
                  <a:srgbClr val="5C2699"/>
                </a:solidFill>
                <a:latin typeface="Menlo-Regular" charset="0"/>
              </a:rPr>
              <a:t> </a:t>
            </a:r>
            <a:r>
              <a:rPr lang="en-US" altLang="zh-CN" dirty="0" err="1" smtClean="0">
                <a:solidFill>
                  <a:srgbClr val="5C2699"/>
                </a:solidFill>
                <a:latin typeface="Menlo-Regular" charset="0"/>
              </a:rPr>
              <a:t>tableView</a:t>
            </a:r>
            <a:r>
              <a:rPr lang="en-US" altLang="zh-CN" dirty="0" err="1" smtClean="0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dirty="0" err="1" smtClean="0">
                <a:solidFill>
                  <a:srgbClr val="5C2699"/>
                </a:solidFill>
                <a:latin typeface="Menlo-Regular" charset="0"/>
              </a:rPr>
              <a:t>tableHeaderView</a:t>
            </a:r>
            <a:r>
              <a:rPr lang="en-US" altLang="zh-CN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= </a:t>
            </a:r>
            <a:r>
              <a:rPr lang="en-US" altLang="zh-CN" dirty="0" err="1">
                <a:solidFill>
                  <a:srgbClr val="448993"/>
                </a:solidFill>
                <a:latin typeface="Menlo-Regular" charset="0"/>
              </a:rPr>
              <a:t>sc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dirty="0" err="1">
                <a:solidFill>
                  <a:srgbClr val="5C2699"/>
                </a:solidFill>
                <a:latin typeface="Menlo-Regular" charset="0"/>
              </a:rPr>
              <a:t>searchBar</a:t>
            </a:r>
            <a:endParaRPr lang="zh-CN" altLang="en-US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224" y="3190766"/>
            <a:ext cx="406400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0762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2961">
        <p15:prstTrans prst="pageCurlDouble"/>
      </p:transition>
    </mc:Choice>
    <mc:Fallback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筛选内容</a:t>
            </a:r>
            <a:endParaRPr lang="zh-CN" altLang="en-US" sz="4000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任意多边形 14"/>
          <p:cNvSpPr/>
          <p:nvPr/>
        </p:nvSpPr>
        <p:spPr>
          <a:xfrm>
            <a:off x="5175819" y="395393"/>
            <a:ext cx="1690725" cy="2937421"/>
          </a:xfrm>
          <a:custGeom>
            <a:avLst/>
            <a:gdLst/>
            <a:ahLst/>
            <a:cxnLst/>
            <a:rect l="l" t="t" r="r" b="b"/>
            <a:pathLst>
              <a:path w="1690725" h="2937421">
                <a:moveTo>
                  <a:pt x="546497" y="0"/>
                </a:moveTo>
                <a:cubicBezTo>
                  <a:pt x="557883" y="0"/>
                  <a:pt x="580653" y="0"/>
                  <a:pt x="614809" y="0"/>
                </a:cubicBezTo>
                <a:lnTo>
                  <a:pt x="648965" y="0"/>
                </a:lnTo>
                <a:lnTo>
                  <a:pt x="683121" y="0"/>
                </a:lnTo>
                <a:lnTo>
                  <a:pt x="700199" y="0"/>
                </a:lnTo>
                <a:lnTo>
                  <a:pt x="751433" y="0"/>
                </a:lnTo>
                <a:lnTo>
                  <a:pt x="836824" y="0"/>
                </a:lnTo>
                <a:lnTo>
                  <a:pt x="1007604" y="34156"/>
                </a:lnTo>
                <a:lnTo>
                  <a:pt x="1041760" y="34156"/>
                </a:lnTo>
                <a:cubicBezTo>
                  <a:pt x="1064531" y="45541"/>
                  <a:pt x="1087301" y="51234"/>
                  <a:pt x="1110072" y="51234"/>
                </a:cubicBezTo>
                <a:cubicBezTo>
                  <a:pt x="1144228" y="51234"/>
                  <a:pt x="1178384" y="62619"/>
                  <a:pt x="1212540" y="85390"/>
                </a:cubicBezTo>
                <a:cubicBezTo>
                  <a:pt x="1223926" y="96775"/>
                  <a:pt x="1246696" y="113853"/>
                  <a:pt x="1280852" y="136624"/>
                </a:cubicBezTo>
                <a:cubicBezTo>
                  <a:pt x="1394706" y="182166"/>
                  <a:pt x="1468711" y="239092"/>
                  <a:pt x="1502867" y="307404"/>
                </a:cubicBezTo>
                <a:lnTo>
                  <a:pt x="1519945" y="358638"/>
                </a:lnTo>
                <a:lnTo>
                  <a:pt x="1537023" y="426951"/>
                </a:lnTo>
                <a:cubicBezTo>
                  <a:pt x="1559793" y="461107"/>
                  <a:pt x="1571179" y="500955"/>
                  <a:pt x="1571179" y="546497"/>
                </a:cubicBezTo>
                <a:lnTo>
                  <a:pt x="1571179" y="631887"/>
                </a:lnTo>
                <a:lnTo>
                  <a:pt x="1554101" y="734355"/>
                </a:lnTo>
                <a:cubicBezTo>
                  <a:pt x="1554101" y="848209"/>
                  <a:pt x="1468711" y="1041759"/>
                  <a:pt x="1297930" y="1315008"/>
                </a:cubicBezTo>
                <a:cubicBezTo>
                  <a:pt x="1275160" y="1349164"/>
                  <a:pt x="1258082" y="1371935"/>
                  <a:pt x="1246696" y="1383320"/>
                </a:cubicBezTo>
                <a:lnTo>
                  <a:pt x="1212540" y="1451632"/>
                </a:lnTo>
                <a:cubicBezTo>
                  <a:pt x="1189769" y="1474403"/>
                  <a:pt x="1149921" y="1519944"/>
                  <a:pt x="1092994" y="1588256"/>
                </a:cubicBezTo>
                <a:cubicBezTo>
                  <a:pt x="1058838" y="1645183"/>
                  <a:pt x="1024682" y="1696417"/>
                  <a:pt x="990526" y="1741958"/>
                </a:cubicBezTo>
                <a:cubicBezTo>
                  <a:pt x="956370" y="1776115"/>
                  <a:pt x="910828" y="1833041"/>
                  <a:pt x="853902" y="1912739"/>
                </a:cubicBezTo>
                <a:cubicBezTo>
                  <a:pt x="831131" y="1958280"/>
                  <a:pt x="814053" y="1992436"/>
                  <a:pt x="802668" y="2015207"/>
                </a:cubicBezTo>
                <a:lnTo>
                  <a:pt x="717277" y="2117675"/>
                </a:lnTo>
                <a:cubicBezTo>
                  <a:pt x="580653" y="2288455"/>
                  <a:pt x="512341" y="2396616"/>
                  <a:pt x="512341" y="2442158"/>
                </a:cubicBezTo>
                <a:cubicBezTo>
                  <a:pt x="512341" y="2464928"/>
                  <a:pt x="535112" y="2482006"/>
                  <a:pt x="580653" y="2493392"/>
                </a:cubicBezTo>
                <a:lnTo>
                  <a:pt x="631887" y="2493392"/>
                </a:lnTo>
                <a:lnTo>
                  <a:pt x="751433" y="2510470"/>
                </a:lnTo>
                <a:lnTo>
                  <a:pt x="819746" y="2510470"/>
                </a:lnTo>
                <a:lnTo>
                  <a:pt x="888058" y="2510470"/>
                </a:lnTo>
                <a:lnTo>
                  <a:pt x="973448" y="2510470"/>
                </a:lnTo>
                <a:lnTo>
                  <a:pt x="1024682" y="2510470"/>
                </a:lnTo>
                <a:lnTo>
                  <a:pt x="1110072" y="2510470"/>
                </a:lnTo>
                <a:lnTo>
                  <a:pt x="1212540" y="2510470"/>
                </a:lnTo>
                <a:lnTo>
                  <a:pt x="1280852" y="2527548"/>
                </a:lnTo>
                <a:lnTo>
                  <a:pt x="1383320" y="2510470"/>
                </a:lnTo>
                <a:lnTo>
                  <a:pt x="1485789" y="2493392"/>
                </a:lnTo>
                <a:lnTo>
                  <a:pt x="1588257" y="2476314"/>
                </a:lnTo>
                <a:cubicBezTo>
                  <a:pt x="1588257" y="2476314"/>
                  <a:pt x="1593949" y="2476314"/>
                  <a:pt x="1605335" y="2476314"/>
                </a:cubicBezTo>
                <a:cubicBezTo>
                  <a:pt x="1662262" y="2476314"/>
                  <a:pt x="1690725" y="2493392"/>
                  <a:pt x="1690725" y="2527548"/>
                </a:cubicBezTo>
                <a:cubicBezTo>
                  <a:pt x="1690725" y="2607245"/>
                  <a:pt x="1645184" y="2669865"/>
                  <a:pt x="1554101" y="2715406"/>
                </a:cubicBezTo>
                <a:cubicBezTo>
                  <a:pt x="1542715" y="2726791"/>
                  <a:pt x="1519945" y="2749562"/>
                  <a:pt x="1485789" y="2783718"/>
                </a:cubicBezTo>
                <a:cubicBezTo>
                  <a:pt x="1406091" y="2817874"/>
                  <a:pt x="1320701" y="2834952"/>
                  <a:pt x="1229618" y="2834952"/>
                </a:cubicBezTo>
                <a:cubicBezTo>
                  <a:pt x="1195462" y="2834952"/>
                  <a:pt x="1172691" y="2834952"/>
                  <a:pt x="1161306" y="2834952"/>
                </a:cubicBezTo>
                <a:lnTo>
                  <a:pt x="1092994" y="2886186"/>
                </a:lnTo>
                <a:cubicBezTo>
                  <a:pt x="1081609" y="2886186"/>
                  <a:pt x="1070223" y="2886186"/>
                  <a:pt x="1058838" y="2886186"/>
                </a:cubicBezTo>
                <a:cubicBezTo>
                  <a:pt x="1036067" y="2897572"/>
                  <a:pt x="1024682" y="2903264"/>
                  <a:pt x="1024682" y="2903264"/>
                </a:cubicBezTo>
                <a:lnTo>
                  <a:pt x="939292" y="2886186"/>
                </a:lnTo>
                <a:lnTo>
                  <a:pt x="700199" y="2920342"/>
                </a:lnTo>
                <a:cubicBezTo>
                  <a:pt x="677429" y="2931728"/>
                  <a:pt x="660351" y="2937421"/>
                  <a:pt x="648965" y="2937421"/>
                </a:cubicBezTo>
                <a:cubicBezTo>
                  <a:pt x="626195" y="2937421"/>
                  <a:pt x="586346" y="2931728"/>
                  <a:pt x="529419" y="2920342"/>
                </a:cubicBezTo>
                <a:cubicBezTo>
                  <a:pt x="518034" y="2920342"/>
                  <a:pt x="512341" y="2920342"/>
                  <a:pt x="512341" y="2920342"/>
                </a:cubicBezTo>
                <a:lnTo>
                  <a:pt x="358639" y="2920342"/>
                </a:lnTo>
                <a:lnTo>
                  <a:pt x="290327" y="2903264"/>
                </a:lnTo>
                <a:cubicBezTo>
                  <a:pt x="267556" y="2891879"/>
                  <a:pt x="239093" y="2886186"/>
                  <a:pt x="204937" y="2886186"/>
                </a:cubicBezTo>
                <a:cubicBezTo>
                  <a:pt x="91083" y="2863416"/>
                  <a:pt x="34156" y="2823567"/>
                  <a:pt x="34156" y="2766640"/>
                </a:cubicBezTo>
                <a:cubicBezTo>
                  <a:pt x="22771" y="2721099"/>
                  <a:pt x="17078" y="2698328"/>
                  <a:pt x="17078" y="2698328"/>
                </a:cubicBezTo>
                <a:cubicBezTo>
                  <a:pt x="5693" y="2652787"/>
                  <a:pt x="0" y="2630016"/>
                  <a:pt x="0" y="2630016"/>
                </a:cubicBezTo>
                <a:cubicBezTo>
                  <a:pt x="0" y="2618631"/>
                  <a:pt x="0" y="2601553"/>
                  <a:pt x="0" y="2578782"/>
                </a:cubicBezTo>
                <a:lnTo>
                  <a:pt x="34156" y="2544626"/>
                </a:lnTo>
                <a:cubicBezTo>
                  <a:pt x="56927" y="2499084"/>
                  <a:pt x="68312" y="2470621"/>
                  <a:pt x="68312" y="2459236"/>
                </a:cubicBezTo>
                <a:lnTo>
                  <a:pt x="119547" y="2390924"/>
                </a:lnTo>
                <a:lnTo>
                  <a:pt x="153703" y="2339689"/>
                </a:lnTo>
                <a:cubicBezTo>
                  <a:pt x="165088" y="2305533"/>
                  <a:pt x="199244" y="2265685"/>
                  <a:pt x="256171" y="2220143"/>
                </a:cubicBezTo>
                <a:cubicBezTo>
                  <a:pt x="301712" y="2163216"/>
                  <a:pt x="341561" y="2111983"/>
                  <a:pt x="375717" y="2066441"/>
                </a:cubicBezTo>
                <a:cubicBezTo>
                  <a:pt x="398488" y="2032285"/>
                  <a:pt x="432644" y="1986744"/>
                  <a:pt x="478185" y="1929817"/>
                </a:cubicBezTo>
                <a:cubicBezTo>
                  <a:pt x="489570" y="1918431"/>
                  <a:pt x="500956" y="1912739"/>
                  <a:pt x="512341" y="1912739"/>
                </a:cubicBezTo>
                <a:lnTo>
                  <a:pt x="546497" y="1861505"/>
                </a:lnTo>
                <a:cubicBezTo>
                  <a:pt x="546497" y="1850119"/>
                  <a:pt x="557883" y="1827349"/>
                  <a:pt x="580653" y="1793193"/>
                </a:cubicBezTo>
                <a:cubicBezTo>
                  <a:pt x="637580" y="1747651"/>
                  <a:pt x="671736" y="1719188"/>
                  <a:pt x="683121" y="1707802"/>
                </a:cubicBezTo>
                <a:lnTo>
                  <a:pt x="717277" y="1639490"/>
                </a:lnTo>
                <a:lnTo>
                  <a:pt x="819746" y="1502866"/>
                </a:lnTo>
                <a:cubicBezTo>
                  <a:pt x="831131" y="1502866"/>
                  <a:pt x="842516" y="1491481"/>
                  <a:pt x="853902" y="1468710"/>
                </a:cubicBezTo>
                <a:cubicBezTo>
                  <a:pt x="876672" y="1434554"/>
                  <a:pt x="888058" y="1411783"/>
                  <a:pt x="888058" y="1400398"/>
                </a:cubicBezTo>
                <a:lnTo>
                  <a:pt x="956370" y="1349164"/>
                </a:lnTo>
                <a:cubicBezTo>
                  <a:pt x="956370" y="1349164"/>
                  <a:pt x="962062" y="1332086"/>
                  <a:pt x="973448" y="1297930"/>
                </a:cubicBezTo>
                <a:cubicBezTo>
                  <a:pt x="984833" y="1275159"/>
                  <a:pt x="1001911" y="1252388"/>
                  <a:pt x="1024682" y="1229618"/>
                </a:cubicBezTo>
                <a:lnTo>
                  <a:pt x="1092994" y="1127149"/>
                </a:lnTo>
                <a:cubicBezTo>
                  <a:pt x="1184077" y="990525"/>
                  <a:pt x="1229618" y="870979"/>
                  <a:pt x="1229618" y="768511"/>
                </a:cubicBezTo>
                <a:cubicBezTo>
                  <a:pt x="1229618" y="666043"/>
                  <a:pt x="1178384" y="597731"/>
                  <a:pt x="1075916" y="563575"/>
                </a:cubicBezTo>
                <a:lnTo>
                  <a:pt x="1024682" y="546497"/>
                </a:lnTo>
                <a:lnTo>
                  <a:pt x="939292" y="512341"/>
                </a:lnTo>
                <a:cubicBezTo>
                  <a:pt x="893750" y="500955"/>
                  <a:pt x="853902" y="489570"/>
                  <a:pt x="819746" y="478185"/>
                </a:cubicBezTo>
                <a:cubicBezTo>
                  <a:pt x="796975" y="478185"/>
                  <a:pt x="779897" y="478185"/>
                  <a:pt x="768511" y="478185"/>
                </a:cubicBezTo>
                <a:lnTo>
                  <a:pt x="751433" y="478185"/>
                </a:lnTo>
                <a:lnTo>
                  <a:pt x="683121" y="478185"/>
                </a:lnTo>
                <a:cubicBezTo>
                  <a:pt x="671736" y="478185"/>
                  <a:pt x="660351" y="478185"/>
                  <a:pt x="648965" y="478185"/>
                </a:cubicBezTo>
                <a:cubicBezTo>
                  <a:pt x="637580" y="478185"/>
                  <a:pt x="620502" y="478185"/>
                  <a:pt x="597731" y="478185"/>
                </a:cubicBezTo>
                <a:cubicBezTo>
                  <a:pt x="574961" y="489570"/>
                  <a:pt x="546497" y="500955"/>
                  <a:pt x="512341" y="512341"/>
                </a:cubicBezTo>
                <a:cubicBezTo>
                  <a:pt x="375717" y="535111"/>
                  <a:pt x="296019" y="620502"/>
                  <a:pt x="273249" y="768511"/>
                </a:cubicBezTo>
                <a:cubicBezTo>
                  <a:pt x="273249" y="779896"/>
                  <a:pt x="267556" y="796974"/>
                  <a:pt x="256171" y="819745"/>
                </a:cubicBezTo>
                <a:lnTo>
                  <a:pt x="204937" y="853901"/>
                </a:lnTo>
                <a:cubicBezTo>
                  <a:pt x="193551" y="876672"/>
                  <a:pt x="182166" y="888057"/>
                  <a:pt x="170781" y="888057"/>
                </a:cubicBezTo>
                <a:cubicBezTo>
                  <a:pt x="148010" y="888057"/>
                  <a:pt x="130932" y="870979"/>
                  <a:pt x="119547" y="836823"/>
                </a:cubicBezTo>
                <a:lnTo>
                  <a:pt x="85390" y="768511"/>
                </a:lnTo>
                <a:lnTo>
                  <a:pt x="51234" y="700199"/>
                </a:lnTo>
                <a:lnTo>
                  <a:pt x="51234" y="648965"/>
                </a:lnTo>
                <a:cubicBezTo>
                  <a:pt x="28464" y="603424"/>
                  <a:pt x="17078" y="574960"/>
                  <a:pt x="17078" y="563575"/>
                </a:cubicBezTo>
                <a:lnTo>
                  <a:pt x="51234" y="495263"/>
                </a:lnTo>
                <a:lnTo>
                  <a:pt x="17078" y="444029"/>
                </a:lnTo>
                <a:cubicBezTo>
                  <a:pt x="17078" y="444029"/>
                  <a:pt x="17078" y="438336"/>
                  <a:pt x="17078" y="426951"/>
                </a:cubicBezTo>
                <a:cubicBezTo>
                  <a:pt x="17078" y="415565"/>
                  <a:pt x="22771" y="398487"/>
                  <a:pt x="34156" y="375716"/>
                </a:cubicBezTo>
                <a:cubicBezTo>
                  <a:pt x="45542" y="364331"/>
                  <a:pt x="51234" y="335868"/>
                  <a:pt x="51234" y="290326"/>
                </a:cubicBezTo>
                <a:cubicBezTo>
                  <a:pt x="85390" y="199244"/>
                  <a:pt x="130932" y="142317"/>
                  <a:pt x="187859" y="119546"/>
                </a:cubicBezTo>
                <a:lnTo>
                  <a:pt x="273249" y="85390"/>
                </a:lnTo>
                <a:lnTo>
                  <a:pt x="341561" y="34156"/>
                </a:lnTo>
                <a:lnTo>
                  <a:pt x="409873" y="34156"/>
                </a:lnTo>
                <a:cubicBezTo>
                  <a:pt x="421258" y="34156"/>
                  <a:pt x="438336" y="28463"/>
                  <a:pt x="461107" y="17078"/>
                </a:cubicBezTo>
                <a:cubicBezTo>
                  <a:pt x="483878" y="5693"/>
                  <a:pt x="512341" y="0"/>
                  <a:pt x="54649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94848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918">
        <p15:prstTrans prst="pageCurlDouble"/>
      </p:transition>
    </mc:Choice>
    <mc:Fallback xmlns="">
      <p:transition spd="slow" advTm="1918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-1" y="366547"/>
            <a:ext cx="3724835" cy="505877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40"/>
            <a:ext cx="2067001" cy="592384"/>
            <a:chOff x="201702" y="3223820"/>
            <a:chExt cx="2892555" cy="613406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20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筛选器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1657834" y="1008018"/>
            <a:ext cx="10045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搜索控制器没有现成的筛选功能，需要手工加上。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657834" y="1634213"/>
            <a:ext cx="10045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对于本</a:t>
            </a:r>
            <a:r>
              <a:rPr lang="en-US" altLang="zh-CN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而言，需要加上：</a:t>
            </a:r>
          </a:p>
          <a:p>
            <a:r>
              <a:rPr lang="zh-CN" altLang="en-US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按餐馆名</a:t>
            </a:r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匹配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657834" y="2511621"/>
            <a:ext cx="10045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首先，定义一个空餐馆数组，以保存搜索</a:t>
            </a:r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结果：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dirty="0" err="1">
                <a:solidFill>
                  <a:srgbClr val="B40062"/>
                </a:solidFill>
                <a:latin typeface="Menlo-Regular" charset="0"/>
              </a:rPr>
              <a:t>var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sr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: [</a:t>
            </a:r>
            <a:r>
              <a:rPr lang="en-US" altLang="zh-CN" dirty="0">
                <a:solidFill>
                  <a:srgbClr val="306F79"/>
                </a:solidFill>
                <a:latin typeface="Menlo-Regular" charset="0"/>
              </a:rPr>
              <a:t>Restaurant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] = []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657834" y="3452081"/>
            <a:ext cx="100450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添加一个筛选器方法，返回包含搜索字符串的所有餐馆：</a:t>
            </a:r>
          </a:p>
          <a:p>
            <a:r>
              <a:rPr lang="en-US" altLang="zh-CN" dirty="0" err="1">
                <a:solidFill>
                  <a:srgbClr val="B40062"/>
                </a:solidFill>
                <a:latin typeface="Menlo-Regular" charset="0"/>
              </a:rPr>
              <a:t>func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searchFilter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textToSearch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: </a:t>
            </a:r>
            <a:r>
              <a:rPr lang="en-US" altLang="zh-CN" dirty="0">
                <a:solidFill>
                  <a:srgbClr val="5C2699"/>
                </a:solidFill>
                <a:latin typeface="Menlo-Regular" charset="0"/>
              </a:rPr>
              <a:t>String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) {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en-US" altLang="zh-CN" dirty="0" err="1">
                <a:solidFill>
                  <a:srgbClr val="448993"/>
                </a:solidFill>
                <a:latin typeface="Menlo-Regular" charset="0"/>
              </a:rPr>
              <a:t>sr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en-US" altLang="zh-CN" dirty="0" err="1">
                <a:solidFill>
                  <a:srgbClr val="448993"/>
                </a:solidFill>
                <a:latin typeface="Menlo-Regular" charset="0"/>
              </a:rPr>
              <a:t>restaurants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dirty="0" err="1">
                <a:solidFill>
                  <a:srgbClr val="2E0D6E"/>
                </a:solidFill>
                <a:latin typeface="Menlo-Regular" charset="0"/>
              </a:rPr>
              <a:t>filter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({ </a:t>
            </a:r>
            <a:r>
              <a:rPr lang="en-US" altLang="zh-CN" dirty="0" smtClean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altLang="zh-CN" dirty="0" smtClean="0">
                <a:solidFill>
                  <a:srgbClr val="000000"/>
                </a:solidFill>
                <a:latin typeface="Menlo-Regular" charset="0"/>
              </a:rPr>
              <a:t>r</a:t>
            </a:r>
            <a:r>
              <a:rPr lang="en-US" altLang="zh-CN" dirty="0" smtClean="0">
                <a:solidFill>
                  <a:srgbClr val="000000"/>
                </a:solidFill>
                <a:latin typeface="Menlo-Regular" charset="0"/>
              </a:rPr>
              <a:t>) 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-&gt; </a:t>
            </a:r>
            <a:r>
              <a:rPr lang="en-US" altLang="zh-CN" dirty="0" err="1">
                <a:solidFill>
                  <a:srgbClr val="5C2699"/>
                </a:solidFill>
                <a:latin typeface="Menlo-Regular" charset="0"/>
              </a:rPr>
              <a:t>Bool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dirty="0">
                <a:solidFill>
                  <a:srgbClr val="B40062"/>
                </a:solidFill>
                <a:latin typeface="Menlo-Regular" charset="0"/>
              </a:rPr>
              <a:t>in</a:t>
            </a:r>
            <a:endParaRPr lang="en-US" altLang="zh-CN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           </a:t>
            </a:r>
            <a:r>
              <a:rPr lang="en-US" altLang="zh-CN" dirty="0">
                <a:solidFill>
                  <a:srgbClr val="B40062"/>
                </a:solidFill>
                <a:latin typeface="Menlo-Regular" charset="0"/>
              </a:rPr>
              <a:t>return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r.</a:t>
            </a:r>
            <a:r>
              <a:rPr lang="en-US" altLang="zh-CN" dirty="0" err="1">
                <a:solidFill>
                  <a:srgbClr val="448993"/>
                </a:solidFill>
                <a:latin typeface="Menlo-Regular" charset="0"/>
              </a:rPr>
              <a:t>name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dirty="0" err="1">
                <a:solidFill>
                  <a:srgbClr val="2E0D6E"/>
                </a:solidFill>
                <a:latin typeface="Menlo-Regular" charset="0"/>
              </a:rPr>
              <a:t>containsString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altLang="zh-CN" dirty="0" err="1">
                <a:solidFill>
                  <a:srgbClr val="000000"/>
                </a:solidFill>
                <a:latin typeface="Menlo-Regular" charset="0"/>
              </a:rPr>
              <a:t>textToSearch</a:t>
            </a:r>
            <a:r>
              <a:rPr lang="en-US" altLang="zh-CN" dirty="0">
                <a:solidFill>
                  <a:srgbClr val="000000"/>
                </a:solidFill>
                <a:latin typeface="Menlo-Regular" charset="0"/>
              </a:rPr>
              <a:t>)</a:t>
            </a:r>
          </a:p>
          <a:p>
            <a:r>
              <a:rPr lang="de-DE" altLang="zh-CN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de-DE" altLang="zh-CN" dirty="0" smtClean="0">
                <a:solidFill>
                  <a:srgbClr val="000000"/>
                </a:solidFill>
                <a:latin typeface="Menlo-Regular" charset="0"/>
              </a:rPr>
              <a:t>})</a:t>
            </a:r>
            <a:endParaRPr lang="zh-CN" altLang="en-US" dirty="0" smtClean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altLang="zh-CN" dirty="0" smtClean="0">
                <a:solidFill>
                  <a:srgbClr val="000000"/>
                </a:solidFill>
                <a:latin typeface="Menlo-Regular" charset="0"/>
              </a:rPr>
              <a:t>}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标注 13"/>
          <p:cNvSpPr/>
          <p:nvPr/>
        </p:nvSpPr>
        <p:spPr>
          <a:xfrm>
            <a:off x="57963" y="5206407"/>
            <a:ext cx="3925824" cy="951239"/>
          </a:xfrm>
          <a:prstGeom prst="wedgeRoundRectCallout">
            <a:avLst>
              <a:gd name="adj1" fmla="val 82095"/>
              <a:gd name="adj2" fmla="val -151971"/>
              <a:gd name="adj3" fmla="val 16667"/>
            </a:avLst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Swift</a:t>
            </a:r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中数组自带</a:t>
            </a:r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filter</a:t>
            </a:r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方法，参数是一个闭包。筛选符合条件的元素，组成一个新数组返回。</a:t>
            </a:r>
          </a:p>
        </p:txBody>
      </p:sp>
      <p:sp>
        <p:nvSpPr>
          <p:cNvPr id="15" name="圆角矩形标注 14"/>
          <p:cNvSpPr/>
          <p:nvPr/>
        </p:nvSpPr>
        <p:spPr>
          <a:xfrm>
            <a:off x="7668768" y="5007786"/>
            <a:ext cx="3925824" cy="951239"/>
          </a:xfrm>
          <a:prstGeom prst="wedgeRoundRectCallout">
            <a:avLst>
              <a:gd name="adj1" fmla="val -59519"/>
              <a:gd name="adj2" fmla="val -9942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containsString</a:t>
            </a:r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检测一个字符串是否包含另一个字符串</a:t>
            </a:r>
          </a:p>
        </p:txBody>
      </p:sp>
    </p:spTree>
    <p:extLst>
      <p:ext uri="{BB962C8B-B14F-4D97-AF65-F5344CB8AC3E}">
        <p14:creationId xmlns:p14="http://schemas.microsoft.com/office/powerpoint/2010/main" val="14752074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9" grpId="0"/>
      <p:bldP spid="10" grpId="0"/>
      <p:bldP spid="12" grpId="0"/>
      <p:bldP spid="14" grpId="0" animBg="1"/>
      <p:bldP spid="15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11848</TotalTime>
  <Words>954</Words>
  <Application>Microsoft Macintosh PowerPoint</Application>
  <PresentationFormat>宽屏</PresentationFormat>
  <Paragraphs>195</Paragraphs>
  <Slides>19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1" baseType="lpstr">
      <vt:lpstr>Calibri</vt:lpstr>
      <vt:lpstr>Calibri Light</vt:lpstr>
      <vt:lpstr>Lantinghei SC Demibold</vt:lpstr>
      <vt:lpstr>Menlo-Regular</vt:lpstr>
      <vt:lpstr>PingFangSC-Regular</vt:lpstr>
      <vt:lpstr>Source Sans Pro Light</vt:lpstr>
      <vt:lpstr>冬青黑体简体中文 W3</vt:lpstr>
      <vt:lpstr>宋体</vt:lpstr>
      <vt:lpstr>微软雅黑</vt:lpstr>
      <vt:lpstr>新蒂下午茶基本版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bing ye</dc:creator>
  <cp:lastModifiedBy>Microsoft Office 用户</cp:lastModifiedBy>
  <cp:revision>2754</cp:revision>
  <dcterms:created xsi:type="dcterms:W3CDTF">2014-05-16T07:57:58Z</dcterms:created>
  <dcterms:modified xsi:type="dcterms:W3CDTF">2015-11-11T10:55:22Z</dcterms:modified>
</cp:coreProperties>
</file>

<file path=docProps/thumbnail.jpeg>
</file>